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1050" r:id="rId4"/>
    <p:sldId id="1037" r:id="rId5"/>
    <p:sldId id="1052" r:id="rId6"/>
    <p:sldId id="1053" r:id="rId7"/>
    <p:sldId id="1028" r:id="rId8"/>
    <p:sldId id="1094" r:id="rId9"/>
    <p:sldId id="944" r:id="rId10"/>
    <p:sldId id="1151"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24"/>
  </p:normalViewPr>
  <p:slideViewPr>
    <p:cSldViewPr snapToGrid="0">
      <p:cViewPr varScale="1">
        <p:scale>
          <a:sx n="78" d="100"/>
          <a:sy n="78" d="100"/>
        </p:scale>
        <p:origin x="1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I think it’s important to tell you how I come to this work. I grew up as a settler on the </a:t>
            </a:r>
            <a:r>
              <a:rPr lang="en-US" sz="1200" b="0" i="1" kern="1200" baseline="0" dirty="0">
                <a:solidFill>
                  <a:schemeClr val="tx1"/>
                </a:solidFill>
                <a:effectLst/>
                <a:latin typeface="+mn-lt"/>
                <a:ea typeface="+mn-ea"/>
                <a:cs typeface="+mn-cs"/>
              </a:rPr>
              <a:t>on the </a:t>
            </a:r>
            <a:r>
              <a:rPr lang="en-US" sz="1200" b="0" i="1" kern="1200" dirty="0">
                <a:solidFill>
                  <a:schemeClr val="tx1"/>
                </a:solidFill>
                <a:effectLst/>
                <a:latin typeface="+mn-lt"/>
                <a:ea typeface="+mn-ea"/>
                <a:cs typeface="+mn-cs"/>
              </a:rPr>
              <a:t>traditional, ancestral, and unceded territory of the Coast Salish peoples, including</a:t>
            </a:r>
            <a:r>
              <a:rPr lang="en-US" sz="1200" b="0" i="1" kern="1200" baseline="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Squamish,</a:t>
            </a:r>
            <a:r>
              <a:rPr lang="en-US" sz="1200" b="0" i="0" kern="1200" baseline="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Tsleil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Waututh</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Musqueum</a:t>
            </a:r>
            <a:r>
              <a:rPr lang="en-US" sz="1200" b="0" i="0" kern="1200" dirty="0">
                <a:solidFill>
                  <a:schemeClr val="tx1"/>
                </a:solidFill>
                <a:effectLst/>
                <a:latin typeface="+mn-lt"/>
                <a:ea typeface="+mn-ea"/>
                <a:cs typeface="+mn-cs"/>
              </a:rPr>
              <a:t> Nations. For me, as an ecologist and a biodiversity scientist,</a:t>
            </a:r>
            <a:r>
              <a:rPr lang="en-US" sz="1200" b="0" i="0" kern="1200" baseline="0" dirty="0">
                <a:solidFill>
                  <a:schemeClr val="tx1"/>
                </a:solidFill>
                <a:effectLst/>
                <a:latin typeface="+mn-lt"/>
                <a:ea typeface="+mn-ea"/>
                <a:cs typeface="+mn-cs"/>
              </a:rPr>
              <a:t> it’s important to recognize that the biodiversity that exists within these traditional territories exists because of thousands of years of stewardship and effective management by Coast Salish people, in the past, present and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baseline="0" dirty="0">
                <a:solidFill>
                  <a:schemeClr val="tx1"/>
                </a:solidFill>
                <a:effectLst/>
                <a:latin typeface="+mn-lt"/>
                <a:ea typeface="+mn-ea"/>
                <a:cs typeface="+mn-cs"/>
              </a:rPr>
              <a:t>What you’re looking at here is not any old stretch of shoreline, this is a clam garden, an ancient form of aquaculture that Coast Salish people used to maintain high levels of shellfish productivity and diversity in intertidal zone.</a:t>
            </a:r>
            <a:endParaRPr lang="en-CA" b="0" dirty="0"/>
          </a:p>
          <a:p>
            <a:endParaRPr lang="en-CA"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64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abundance of these shoreline is reflected in one</a:t>
            </a:r>
            <a:r>
              <a:rPr lang="en-US" sz="1200" kern="1200" baseline="0" dirty="0">
                <a:solidFill>
                  <a:schemeClr val="tx1"/>
                </a:solidFill>
                <a:effectLst/>
                <a:latin typeface="+mn-lt"/>
                <a:ea typeface="+mn-ea"/>
                <a:cs typeface="+mn-cs"/>
              </a:rPr>
              <a:t> of my favourite</a:t>
            </a:r>
            <a:r>
              <a:rPr lang="en-US" sz="1200" kern="1200" dirty="0">
                <a:solidFill>
                  <a:schemeClr val="tx1"/>
                </a:solidFill>
                <a:effectLst/>
                <a:latin typeface="+mn-lt"/>
                <a:ea typeface="+mn-ea"/>
                <a:cs typeface="+mn-cs"/>
              </a:rPr>
              <a:t> traditional Coast</a:t>
            </a:r>
            <a:r>
              <a:rPr lang="en-US" sz="1200" kern="1200" baseline="0" dirty="0">
                <a:solidFill>
                  <a:schemeClr val="tx1"/>
                </a:solidFill>
                <a:effectLst/>
                <a:latin typeface="+mn-lt"/>
                <a:ea typeface="+mn-ea"/>
                <a:cs typeface="+mn-cs"/>
              </a:rPr>
              <a:t> Salish sayings “When the tide goes out, the table is set”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288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I really like</a:t>
            </a:r>
            <a:r>
              <a:rPr lang="en-CA" baseline="0" dirty="0"/>
              <a:t> about this saying is that it evokes a a living system in which human well being and ecosystem health are intricately linked, not only though the food benefits provided by the shellfish, but also all the cultural and spiritual benefits.</a:t>
            </a:r>
          </a:p>
          <a:p>
            <a:endParaRPr lang="en-CA" baseline="0" dirty="0"/>
          </a:p>
          <a:p>
            <a:r>
              <a:rPr lang="en-CA" baseline="0" dirty="0"/>
              <a:t>The other component here “When the tide goes out” evokes a changing dynamic living system.</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55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Coastal</a:t>
            </a:r>
            <a:r>
              <a:rPr lang="en-CA" baseline="0" dirty="0"/>
              <a:t> ecosystems support human well being and livelihoods around the world,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7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and these systems are now experiencing rapid planetary scale change and we now know that this change is threatening the ability of these systems to support livelihoods as captured in the UN Sustainable Development Goals.</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30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a:t>
            </a:r>
            <a:r>
              <a:rPr lang="en-CA" baseline="0" dirty="0"/>
              <a:t> so, </a:t>
            </a:r>
            <a:r>
              <a:rPr lang="en-CA" dirty="0"/>
              <a:t>Understanding how living systems,</a:t>
            </a:r>
            <a:r>
              <a:rPr lang="en-CA" baseline="0" dirty="0"/>
              <a:t> at multiple scales, respond to environmental change, is arguably the most important scientific challenge we face over the century. </a:t>
            </a:r>
          </a:p>
          <a:p>
            <a:endParaRPr lang="en-CA" baseline="0" dirty="0"/>
          </a:p>
          <a:p>
            <a:r>
              <a:rPr lang="en-CA" dirty="0"/>
              <a:t>This is the focus of my work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61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a:t>
            </a:r>
            <a:r>
              <a:rPr lang="en-CA" baseline="0" dirty="0"/>
              <a:t> aim to develop a mechanistic understanding of global change in aquatic systems, and the consequences of those change for seafood and human nutrition.</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763C-3DBC-2148-8861-8D1A53A23F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a:t>
            </a:r>
            <a:r>
              <a:rPr lang="en-CA" baseline="0" dirty="0"/>
              <a:t> use mathematical theory, including population growth models and multispecies models, which I test using experiments and data science and synthesis tools </a:t>
            </a:r>
          </a:p>
        </p:txBody>
      </p:sp>
      <p:sp>
        <p:nvSpPr>
          <p:cNvPr id="4" name="Slide Number Placeholder 3"/>
          <p:cNvSpPr>
            <a:spLocks noGrp="1"/>
          </p:cNvSpPr>
          <p:nvPr>
            <p:ph type="sldNum" sz="quarter" idx="10"/>
          </p:nvPr>
        </p:nvSpPr>
        <p:spPr/>
        <p:txBody>
          <a:bodyPr/>
          <a:lstStyle/>
          <a:p>
            <a:fld id="{7B35763C-3DBC-2148-8861-8D1A53A23FF9}" type="slidenum">
              <a:rPr lang="en-US" smtClean="0"/>
              <a:t>9</a:t>
            </a:fld>
            <a:endParaRPr lang="en-US" dirty="0"/>
          </a:p>
        </p:txBody>
      </p:sp>
    </p:spTree>
    <p:extLst>
      <p:ext uri="{BB962C8B-B14F-4D97-AF65-F5344CB8AC3E}">
        <p14:creationId xmlns:p14="http://schemas.microsoft.com/office/powerpoint/2010/main" val="212407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5232066"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43318" y="1411935"/>
            <a:ext cx="12118187" cy="3892338"/>
          </a:xfrm>
          <a:prstGeom prst="rect">
            <a:avLst/>
          </a:prstGeom>
        </p:spPr>
        <p:txBody>
          <a:bodyPr lIns="91425" tIns="91425" rIns="91425" bIns="91425" anchor="b" anchorCtr="0"/>
          <a:lstStyle>
            <a:lvl1pPr lvl="0" algn="ctr">
              <a:spcBef>
                <a:spcPts val="0"/>
              </a:spcBef>
              <a:buSzPct val="100000"/>
              <a:defRPr sz="7395"/>
            </a:lvl1pPr>
            <a:lvl2pPr lvl="1" algn="ctr">
              <a:spcBef>
                <a:spcPts val="0"/>
              </a:spcBef>
              <a:buSzPct val="100000"/>
              <a:defRPr sz="7395"/>
            </a:lvl2pPr>
            <a:lvl3pPr lvl="2" algn="ctr">
              <a:spcBef>
                <a:spcPts val="0"/>
              </a:spcBef>
              <a:buSzPct val="100000"/>
              <a:defRPr sz="7395"/>
            </a:lvl3pPr>
            <a:lvl4pPr lvl="3" algn="ctr">
              <a:spcBef>
                <a:spcPts val="0"/>
              </a:spcBef>
              <a:buSzPct val="100000"/>
              <a:defRPr sz="7395"/>
            </a:lvl4pPr>
            <a:lvl5pPr lvl="4" algn="ctr">
              <a:spcBef>
                <a:spcPts val="0"/>
              </a:spcBef>
              <a:buSzPct val="100000"/>
              <a:defRPr sz="7395"/>
            </a:lvl5pPr>
            <a:lvl6pPr lvl="5" algn="ctr">
              <a:spcBef>
                <a:spcPts val="0"/>
              </a:spcBef>
              <a:buSzPct val="100000"/>
              <a:defRPr sz="7395"/>
            </a:lvl6pPr>
            <a:lvl7pPr lvl="6" algn="ctr">
              <a:spcBef>
                <a:spcPts val="0"/>
              </a:spcBef>
              <a:buSzPct val="100000"/>
              <a:defRPr sz="7395"/>
            </a:lvl7pPr>
            <a:lvl8pPr lvl="7" algn="ctr">
              <a:spcBef>
                <a:spcPts val="0"/>
              </a:spcBef>
              <a:buSzPct val="100000"/>
              <a:defRPr sz="7395"/>
            </a:lvl8pPr>
            <a:lvl9pPr lvl="8" algn="ctr">
              <a:spcBef>
                <a:spcPts val="0"/>
              </a:spcBef>
              <a:buSzPct val="100000"/>
              <a:defRPr sz="7395"/>
            </a:lvl9pPr>
          </a:lstStyle>
          <a:p>
            <a:endParaRPr/>
          </a:p>
        </p:txBody>
      </p:sp>
      <p:sp>
        <p:nvSpPr>
          <p:cNvPr id="11" name="Shape 11"/>
          <p:cNvSpPr txBox="1">
            <a:spLocks noGrp="1"/>
          </p:cNvSpPr>
          <p:nvPr>
            <p:ph type="subTitle" idx="1"/>
          </p:nvPr>
        </p:nvSpPr>
        <p:spPr>
          <a:xfrm>
            <a:off x="443307" y="5374340"/>
            <a:ext cx="12118187" cy="1503004"/>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3982"/>
            </a:lvl1pPr>
            <a:lvl2pPr lvl="1" algn="ctr">
              <a:lnSpc>
                <a:spcPct val="100000"/>
              </a:lnSpc>
              <a:spcBef>
                <a:spcPts val="0"/>
              </a:spcBef>
              <a:spcAft>
                <a:spcPts val="0"/>
              </a:spcAft>
              <a:buSzPct val="100000"/>
              <a:buNone/>
              <a:defRPr sz="3982"/>
            </a:lvl2pPr>
            <a:lvl3pPr lvl="2" algn="ctr">
              <a:lnSpc>
                <a:spcPct val="100000"/>
              </a:lnSpc>
              <a:spcBef>
                <a:spcPts val="0"/>
              </a:spcBef>
              <a:spcAft>
                <a:spcPts val="0"/>
              </a:spcAft>
              <a:buSzPct val="100000"/>
              <a:buNone/>
              <a:defRPr sz="3982"/>
            </a:lvl3pPr>
            <a:lvl4pPr lvl="3" algn="ctr">
              <a:lnSpc>
                <a:spcPct val="100000"/>
              </a:lnSpc>
              <a:spcBef>
                <a:spcPts val="0"/>
              </a:spcBef>
              <a:spcAft>
                <a:spcPts val="0"/>
              </a:spcAft>
              <a:buSzPct val="100000"/>
              <a:buNone/>
              <a:defRPr sz="3982"/>
            </a:lvl4pPr>
            <a:lvl5pPr lvl="4" algn="ctr">
              <a:lnSpc>
                <a:spcPct val="100000"/>
              </a:lnSpc>
              <a:spcBef>
                <a:spcPts val="0"/>
              </a:spcBef>
              <a:spcAft>
                <a:spcPts val="0"/>
              </a:spcAft>
              <a:buSzPct val="100000"/>
              <a:buNone/>
              <a:defRPr sz="3982"/>
            </a:lvl5pPr>
            <a:lvl6pPr lvl="5" algn="ctr">
              <a:lnSpc>
                <a:spcPct val="100000"/>
              </a:lnSpc>
              <a:spcBef>
                <a:spcPts val="0"/>
              </a:spcBef>
              <a:spcAft>
                <a:spcPts val="0"/>
              </a:spcAft>
              <a:buSzPct val="100000"/>
              <a:buNone/>
              <a:defRPr sz="3982"/>
            </a:lvl6pPr>
            <a:lvl7pPr lvl="6" algn="ctr">
              <a:lnSpc>
                <a:spcPct val="100000"/>
              </a:lnSpc>
              <a:spcBef>
                <a:spcPts val="0"/>
              </a:spcBef>
              <a:spcAft>
                <a:spcPts val="0"/>
              </a:spcAft>
              <a:buSzPct val="100000"/>
              <a:buNone/>
              <a:defRPr sz="3982"/>
            </a:lvl7pPr>
            <a:lvl8pPr lvl="7" algn="ctr">
              <a:lnSpc>
                <a:spcPct val="100000"/>
              </a:lnSpc>
              <a:spcBef>
                <a:spcPts val="0"/>
              </a:spcBef>
              <a:spcAft>
                <a:spcPts val="0"/>
              </a:spcAft>
              <a:buSzPct val="100000"/>
              <a:buNone/>
              <a:defRPr sz="3982"/>
            </a:lvl8pPr>
            <a:lvl9pPr lvl="8" algn="ctr">
              <a:lnSpc>
                <a:spcPct val="100000"/>
              </a:lnSpc>
              <a:spcBef>
                <a:spcPts val="0"/>
              </a:spcBef>
              <a:spcAft>
                <a:spcPts val="0"/>
              </a:spcAft>
              <a:buSzPct val="100000"/>
              <a:buNone/>
              <a:defRPr sz="3982"/>
            </a:lvl9pPr>
          </a:lstStyle>
          <a:p>
            <a:endParaRPr/>
          </a:p>
        </p:txBody>
      </p:sp>
      <p:sp>
        <p:nvSpPr>
          <p:cNvPr id="12" name="Shape 12"/>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2462946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43307" y="843900"/>
            <a:ext cx="12118187" cy="108600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43307" y="2185433"/>
            <a:ext cx="12118187" cy="6478507"/>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684803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43307" y="843900"/>
            <a:ext cx="12118187" cy="108600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43306" y="2185433"/>
            <a:ext cx="5688747" cy="6478507"/>
          </a:xfrm>
          <a:prstGeom prst="rect">
            <a:avLst/>
          </a:prstGeom>
        </p:spPr>
        <p:txBody>
          <a:bodyPr lIns="91425" tIns="91425" rIns="91425" bIns="91425" anchor="t" anchorCtr="0"/>
          <a:lstStyle>
            <a:lvl1pPr lvl="0">
              <a:spcBef>
                <a:spcPts val="0"/>
              </a:spcBef>
              <a:buSzPct val="100000"/>
              <a:defRPr sz="1992"/>
            </a:lvl1pPr>
            <a:lvl2pPr lvl="1">
              <a:spcBef>
                <a:spcPts val="0"/>
              </a:spcBef>
              <a:buSzPct val="100000"/>
              <a:defRPr sz="1707"/>
            </a:lvl2pPr>
            <a:lvl3pPr lvl="2">
              <a:spcBef>
                <a:spcPts val="0"/>
              </a:spcBef>
              <a:buSzPct val="100000"/>
              <a:defRPr sz="1707"/>
            </a:lvl3pPr>
            <a:lvl4pPr lvl="3">
              <a:spcBef>
                <a:spcPts val="0"/>
              </a:spcBef>
              <a:buSzPct val="100000"/>
              <a:defRPr sz="1707"/>
            </a:lvl4pPr>
            <a:lvl5pPr lvl="4">
              <a:spcBef>
                <a:spcPts val="0"/>
              </a:spcBef>
              <a:buSzPct val="100000"/>
              <a:defRPr sz="1707"/>
            </a:lvl5pPr>
            <a:lvl6pPr lvl="5">
              <a:spcBef>
                <a:spcPts val="0"/>
              </a:spcBef>
              <a:buSzPct val="100000"/>
              <a:defRPr sz="1707"/>
            </a:lvl6pPr>
            <a:lvl7pPr lvl="6">
              <a:spcBef>
                <a:spcPts val="0"/>
              </a:spcBef>
              <a:buSzPct val="100000"/>
              <a:defRPr sz="1707"/>
            </a:lvl7pPr>
            <a:lvl8pPr lvl="7">
              <a:spcBef>
                <a:spcPts val="0"/>
              </a:spcBef>
              <a:buSzPct val="100000"/>
              <a:defRPr sz="1707"/>
            </a:lvl8pPr>
            <a:lvl9pPr lvl="8">
              <a:spcBef>
                <a:spcPts val="0"/>
              </a:spcBef>
              <a:buSzPct val="100000"/>
              <a:defRPr sz="1707"/>
            </a:lvl9pPr>
          </a:lstStyle>
          <a:p>
            <a:endParaRPr/>
          </a:p>
        </p:txBody>
      </p:sp>
      <p:sp>
        <p:nvSpPr>
          <p:cNvPr id="23" name="Shape 23"/>
          <p:cNvSpPr txBox="1">
            <a:spLocks noGrp="1"/>
          </p:cNvSpPr>
          <p:nvPr>
            <p:ph type="body" idx="2"/>
          </p:nvPr>
        </p:nvSpPr>
        <p:spPr>
          <a:xfrm>
            <a:off x="6872747" y="2185433"/>
            <a:ext cx="5688747" cy="6478507"/>
          </a:xfrm>
          <a:prstGeom prst="rect">
            <a:avLst/>
          </a:prstGeom>
        </p:spPr>
        <p:txBody>
          <a:bodyPr lIns="91425" tIns="91425" rIns="91425" bIns="91425" anchor="t" anchorCtr="0"/>
          <a:lstStyle>
            <a:lvl1pPr lvl="0">
              <a:spcBef>
                <a:spcPts val="0"/>
              </a:spcBef>
              <a:buSzPct val="100000"/>
              <a:defRPr sz="1992"/>
            </a:lvl1pPr>
            <a:lvl2pPr lvl="1">
              <a:spcBef>
                <a:spcPts val="0"/>
              </a:spcBef>
              <a:buSzPct val="100000"/>
              <a:defRPr sz="1707"/>
            </a:lvl2pPr>
            <a:lvl3pPr lvl="2">
              <a:spcBef>
                <a:spcPts val="0"/>
              </a:spcBef>
              <a:buSzPct val="100000"/>
              <a:defRPr sz="1707"/>
            </a:lvl3pPr>
            <a:lvl4pPr lvl="3">
              <a:spcBef>
                <a:spcPts val="0"/>
              </a:spcBef>
              <a:buSzPct val="100000"/>
              <a:defRPr sz="1707"/>
            </a:lvl4pPr>
            <a:lvl5pPr lvl="4">
              <a:spcBef>
                <a:spcPts val="0"/>
              </a:spcBef>
              <a:buSzPct val="100000"/>
              <a:defRPr sz="1707"/>
            </a:lvl5pPr>
            <a:lvl6pPr lvl="5">
              <a:spcBef>
                <a:spcPts val="0"/>
              </a:spcBef>
              <a:buSzPct val="100000"/>
              <a:defRPr sz="1707"/>
            </a:lvl6pPr>
            <a:lvl7pPr lvl="6">
              <a:spcBef>
                <a:spcPts val="0"/>
              </a:spcBef>
              <a:buSzPct val="100000"/>
              <a:defRPr sz="1707"/>
            </a:lvl7pPr>
            <a:lvl8pPr lvl="7">
              <a:spcBef>
                <a:spcPts val="0"/>
              </a:spcBef>
              <a:buSzPct val="100000"/>
              <a:defRPr sz="1707"/>
            </a:lvl8pPr>
            <a:lvl9pPr lvl="8">
              <a:spcBef>
                <a:spcPts val="0"/>
              </a:spcBef>
              <a:buSzPct val="100000"/>
              <a:defRPr sz="1707"/>
            </a:lvl9pPr>
          </a:lstStyle>
          <a:p>
            <a:endParaRPr/>
          </a:p>
        </p:txBody>
      </p:sp>
      <p:sp>
        <p:nvSpPr>
          <p:cNvPr id="24" name="Shape 24"/>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3599980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43307" y="843900"/>
            <a:ext cx="12118187" cy="108600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204980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43307" y="1053582"/>
            <a:ext cx="3993600" cy="1433031"/>
          </a:xfrm>
          <a:prstGeom prst="rect">
            <a:avLst/>
          </a:prstGeom>
        </p:spPr>
        <p:txBody>
          <a:bodyPr lIns="91425" tIns="91425" rIns="91425" bIns="91425" anchor="b" anchorCtr="0"/>
          <a:lstStyle>
            <a:lvl1pPr lvl="0">
              <a:spcBef>
                <a:spcPts val="0"/>
              </a:spcBef>
              <a:buSzPct val="100000"/>
              <a:defRPr sz="3413"/>
            </a:lvl1pPr>
            <a:lvl2pPr lvl="1">
              <a:spcBef>
                <a:spcPts val="0"/>
              </a:spcBef>
              <a:buSzPct val="100000"/>
              <a:defRPr sz="3413"/>
            </a:lvl2pPr>
            <a:lvl3pPr lvl="2">
              <a:spcBef>
                <a:spcPts val="0"/>
              </a:spcBef>
              <a:buSzPct val="100000"/>
              <a:defRPr sz="3413"/>
            </a:lvl3pPr>
            <a:lvl4pPr lvl="3">
              <a:spcBef>
                <a:spcPts val="0"/>
              </a:spcBef>
              <a:buSzPct val="100000"/>
              <a:defRPr sz="3413"/>
            </a:lvl4pPr>
            <a:lvl5pPr lvl="4">
              <a:spcBef>
                <a:spcPts val="0"/>
              </a:spcBef>
              <a:buSzPct val="100000"/>
              <a:defRPr sz="3413"/>
            </a:lvl5pPr>
            <a:lvl6pPr lvl="5">
              <a:spcBef>
                <a:spcPts val="0"/>
              </a:spcBef>
              <a:buSzPct val="100000"/>
              <a:defRPr sz="3413"/>
            </a:lvl6pPr>
            <a:lvl7pPr lvl="6">
              <a:spcBef>
                <a:spcPts val="0"/>
              </a:spcBef>
              <a:buSzPct val="100000"/>
              <a:defRPr sz="3413"/>
            </a:lvl7pPr>
            <a:lvl8pPr lvl="7">
              <a:spcBef>
                <a:spcPts val="0"/>
              </a:spcBef>
              <a:buSzPct val="100000"/>
              <a:defRPr sz="3413"/>
            </a:lvl8pPr>
            <a:lvl9pPr lvl="8">
              <a:spcBef>
                <a:spcPts val="0"/>
              </a:spcBef>
              <a:buSzPct val="100000"/>
              <a:defRPr sz="3413"/>
            </a:lvl9pPr>
          </a:lstStyle>
          <a:p>
            <a:endParaRPr/>
          </a:p>
        </p:txBody>
      </p:sp>
      <p:sp>
        <p:nvSpPr>
          <p:cNvPr id="30" name="Shape 30"/>
          <p:cNvSpPr txBox="1">
            <a:spLocks noGrp="1"/>
          </p:cNvSpPr>
          <p:nvPr>
            <p:ph type="body" idx="1"/>
          </p:nvPr>
        </p:nvSpPr>
        <p:spPr>
          <a:xfrm>
            <a:off x="443307" y="2635094"/>
            <a:ext cx="3993600" cy="6029084"/>
          </a:xfrm>
          <a:prstGeom prst="rect">
            <a:avLst/>
          </a:prstGeom>
        </p:spPr>
        <p:txBody>
          <a:bodyPr lIns="91425" tIns="91425" rIns="91425" bIns="91425" anchor="t" anchorCtr="0"/>
          <a:lstStyle>
            <a:lvl1pPr lvl="0">
              <a:spcBef>
                <a:spcPts val="0"/>
              </a:spcBef>
              <a:buSzPct val="100000"/>
              <a:defRPr sz="1707"/>
            </a:lvl1pPr>
            <a:lvl2pPr lvl="1">
              <a:spcBef>
                <a:spcPts val="0"/>
              </a:spcBef>
              <a:buSzPct val="100000"/>
              <a:defRPr sz="1707"/>
            </a:lvl2pPr>
            <a:lvl3pPr lvl="2">
              <a:spcBef>
                <a:spcPts val="0"/>
              </a:spcBef>
              <a:buSzPct val="100000"/>
              <a:defRPr sz="1707"/>
            </a:lvl3pPr>
            <a:lvl4pPr lvl="3">
              <a:spcBef>
                <a:spcPts val="0"/>
              </a:spcBef>
              <a:buSzPct val="100000"/>
              <a:defRPr sz="1707"/>
            </a:lvl4pPr>
            <a:lvl5pPr lvl="4">
              <a:spcBef>
                <a:spcPts val="0"/>
              </a:spcBef>
              <a:buSzPct val="100000"/>
              <a:defRPr sz="1707"/>
            </a:lvl5pPr>
            <a:lvl6pPr lvl="5">
              <a:spcBef>
                <a:spcPts val="0"/>
              </a:spcBef>
              <a:buSzPct val="100000"/>
              <a:defRPr sz="1707"/>
            </a:lvl6pPr>
            <a:lvl7pPr lvl="6">
              <a:spcBef>
                <a:spcPts val="0"/>
              </a:spcBef>
              <a:buSzPct val="100000"/>
              <a:defRPr sz="1707"/>
            </a:lvl7pPr>
            <a:lvl8pPr lvl="7">
              <a:spcBef>
                <a:spcPts val="0"/>
              </a:spcBef>
              <a:buSzPct val="100000"/>
              <a:defRPr sz="1707"/>
            </a:lvl8pPr>
            <a:lvl9pPr lvl="8">
              <a:spcBef>
                <a:spcPts val="0"/>
              </a:spcBef>
              <a:buSzPct val="100000"/>
              <a:defRPr sz="1707"/>
            </a:lvl9pPr>
          </a:lstStyle>
          <a:p>
            <a:endParaRPr/>
          </a:p>
        </p:txBody>
      </p:sp>
      <p:sp>
        <p:nvSpPr>
          <p:cNvPr id="31" name="Shape 31"/>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189636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97245" y="853618"/>
            <a:ext cx="9056427" cy="7757369"/>
          </a:xfrm>
          <a:prstGeom prst="rect">
            <a:avLst/>
          </a:prstGeom>
        </p:spPr>
        <p:txBody>
          <a:bodyPr lIns="91425" tIns="91425" rIns="91425" bIns="91425" anchor="ctr" anchorCtr="0"/>
          <a:lstStyle>
            <a:lvl1pPr lvl="0">
              <a:spcBef>
                <a:spcPts val="0"/>
              </a:spcBef>
              <a:buSzPct val="100000"/>
              <a:defRPr sz="6827"/>
            </a:lvl1pPr>
            <a:lvl2pPr lvl="1">
              <a:spcBef>
                <a:spcPts val="0"/>
              </a:spcBef>
              <a:buSzPct val="100000"/>
              <a:defRPr sz="6827"/>
            </a:lvl2pPr>
            <a:lvl3pPr lvl="2">
              <a:spcBef>
                <a:spcPts val="0"/>
              </a:spcBef>
              <a:buSzPct val="100000"/>
              <a:defRPr sz="6827"/>
            </a:lvl3pPr>
            <a:lvl4pPr lvl="3">
              <a:spcBef>
                <a:spcPts val="0"/>
              </a:spcBef>
              <a:buSzPct val="100000"/>
              <a:defRPr sz="6827"/>
            </a:lvl4pPr>
            <a:lvl5pPr lvl="4">
              <a:spcBef>
                <a:spcPts val="0"/>
              </a:spcBef>
              <a:buSzPct val="100000"/>
              <a:defRPr sz="6827"/>
            </a:lvl5pPr>
            <a:lvl6pPr lvl="5">
              <a:spcBef>
                <a:spcPts val="0"/>
              </a:spcBef>
              <a:buSzPct val="100000"/>
              <a:defRPr sz="6827"/>
            </a:lvl6pPr>
            <a:lvl7pPr lvl="6">
              <a:spcBef>
                <a:spcPts val="0"/>
              </a:spcBef>
              <a:buSzPct val="100000"/>
              <a:defRPr sz="6827"/>
            </a:lvl7pPr>
            <a:lvl8pPr lvl="7">
              <a:spcBef>
                <a:spcPts val="0"/>
              </a:spcBef>
              <a:buSzPct val="100000"/>
              <a:defRPr sz="6827"/>
            </a:lvl8pPr>
            <a:lvl9pPr lvl="8">
              <a:spcBef>
                <a:spcPts val="0"/>
              </a:spcBef>
              <a:buSzPct val="100000"/>
              <a:defRPr sz="6827"/>
            </a:lvl9pPr>
          </a:lstStyle>
          <a:p>
            <a:endParaRPr/>
          </a:p>
        </p:txBody>
      </p:sp>
      <p:sp>
        <p:nvSpPr>
          <p:cNvPr id="34" name="Shape 34"/>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3447109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6502400" y="-238"/>
            <a:ext cx="6502400" cy="9753600"/>
          </a:xfrm>
          <a:prstGeom prst="rect">
            <a:avLst/>
          </a:prstGeom>
          <a:solidFill>
            <a:schemeClr val="lt2"/>
          </a:solidFill>
          <a:ln>
            <a:noFill/>
          </a:ln>
        </p:spPr>
        <p:txBody>
          <a:bodyPr lIns="130027" tIns="130027" rIns="130027" bIns="130027" anchor="ctr" anchorCtr="0">
            <a:noAutofit/>
          </a:bodyPr>
          <a:lstStyle/>
          <a:p>
            <a:endParaRPr sz="1992" kern="0">
              <a:solidFill>
                <a:srgbClr val="000000"/>
              </a:solidFill>
              <a:ea typeface="Arial"/>
              <a:cs typeface="Arial"/>
              <a:sym typeface="Arial"/>
            </a:endParaRPr>
          </a:p>
        </p:txBody>
      </p:sp>
      <p:sp>
        <p:nvSpPr>
          <p:cNvPr id="37" name="Shape 37"/>
          <p:cNvSpPr txBox="1">
            <a:spLocks noGrp="1"/>
          </p:cNvSpPr>
          <p:nvPr>
            <p:ph type="title"/>
          </p:nvPr>
        </p:nvSpPr>
        <p:spPr>
          <a:xfrm>
            <a:off x="377600" y="2338465"/>
            <a:ext cx="5753173" cy="2810880"/>
          </a:xfrm>
          <a:prstGeom prst="rect">
            <a:avLst/>
          </a:prstGeom>
        </p:spPr>
        <p:txBody>
          <a:bodyPr lIns="91425" tIns="91425" rIns="91425" bIns="91425" anchor="b" anchorCtr="0"/>
          <a:lstStyle>
            <a:lvl1pPr lvl="0" algn="ctr">
              <a:spcBef>
                <a:spcPts val="0"/>
              </a:spcBef>
              <a:buSzPct val="100000"/>
              <a:defRPr sz="5974"/>
            </a:lvl1pPr>
            <a:lvl2pPr lvl="1" algn="ctr">
              <a:spcBef>
                <a:spcPts val="0"/>
              </a:spcBef>
              <a:buSzPct val="100000"/>
              <a:defRPr sz="5974"/>
            </a:lvl2pPr>
            <a:lvl3pPr lvl="2" algn="ctr">
              <a:spcBef>
                <a:spcPts val="0"/>
              </a:spcBef>
              <a:buSzPct val="100000"/>
              <a:defRPr sz="5974"/>
            </a:lvl3pPr>
            <a:lvl4pPr lvl="3" algn="ctr">
              <a:spcBef>
                <a:spcPts val="0"/>
              </a:spcBef>
              <a:buSzPct val="100000"/>
              <a:defRPr sz="5974"/>
            </a:lvl4pPr>
            <a:lvl5pPr lvl="4" algn="ctr">
              <a:spcBef>
                <a:spcPts val="0"/>
              </a:spcBef>
              <a:buSzPct val="100000"/>
              <a:defRPr sz="5974"/>
            </a:lvl5pPr>
            <a:lvl6pPr lvl="5" algn="ctr">
              <a:spcBef>
                <a:spcPts val="0"/>
              </a:spcBef>
              <a:buSzPct val="100000"/>
              <a:defRPr sz="5974"/>
            </a:lvl6pPr>
            <a:lvl7pPr lvl="6" algn="ctr">
              <a:spcBef>
                <a:spcPts val="0"/>
              </a:spcBef>
              <a:buSzPct val="100000"/>
              <a:defRPr sz="5974"/>
            </a:lvl7pPr>
            <a:lvl8pPr lvl="7" algn="ctr">
              <a:spcBef>
                <a:spcPts val="0"/>
              </a:spcBef>
              <a:buSzPct val="100000"/>
              <a:defRPr sz="5974"/>
            </a:lvl8pPr>
            <a:lvl9pPr lvl="8" algn="ctr">
              <a:spcBef>
                <a:spcPts val="0"/>
              </a:spcBef>
              <a:buSzPct val="100000"/>
              <a:defRPr sz="5974"/>
            </a:lvl9pPr>
          </a:lstStyle>
          <a:p>
            <a:endParaRPr/>
          </a:p>
        </p:txBody>
      </p:sp>
      <p:sp>
        <p:nvSpPr>
          <p:cNvPr id="38" name="Shape 38"/>
          <p:cNvSpPr txBox="1">
            <a:spLocks noGrp="1"/>
          </p:cNvSpPr>
          <p:nvPr>
            <p:ph type="subTitle" idx="1"/>
          </p:nvPr>
        </p:nvSpPr>
        <p:spPr>
          <a:xfrm>
            <a:off x="377600" y="5315460"/>
            <a:ext cx="5753173" cy="2342116"/>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987"/>
            </a:lvl1pPr>
            <a:lvl2pPr lvl="1" algn="ctr">
              <a:lnSpc>
                <a:spcPct val="100000"/>
              </a:lnSpc>
              <a:spcBef>
                <a:spcPts val="0"/>
              </a:spcBef>
              <a:spcAft>
                <a:spcPts val="0"/>
              </a:spcAft>
              <a:buSzPct val="100000"/>
              <a:buNone/>
              <a:defRPr sz="2987"/>
            </a:lvl2pPr>
            <a:lvl3pPr lvl="2" algn="ctr">
              <a:lnSpc>
                <a:spcPct val="100000"/>
              </a:lnSpc>
              <a:spcBef>
                <a:spcPts val="0"/>
              </a:spcBef>
              <a:spcAft>
                <a:spcPts val="0"/>
              </a:spcAft>
              <a:buSzPct val="100000"/>
              <a:buNone/>
              <a:defRPr sz="2987"/>
            </a:lvl3pPr>
            <a:lvl4pPr lvl="3" algn="ctr">
              <a:lnSpc>
                <a:spcPct val="100000"/>
              </a:lnSpc>
              <a:spcBef>
                <a:spcPts val="0"/>
              </a:spcBef>
              <a:spcAft>
                <a:spcPts val="0"/>
              </a:spcAft>
              <a:buSzPct val="100000"/>
              <a:buNone/>
              <a:defRPr sz="2987"/>
            </a:lvl4pPr>
            <a:lvl5pPr lvl="4" algn="ctr">
              <a:lnSpc>
                <a:spcPct val="100000"/>
              </a:lnSpc>
              <a:spcBef>
                <a:spcPts val="0"/>
              </a:spcBef>
              <a:spcAft>
                <a:spcPts val="0"/>
              </a:spcAft>
              <a:buSzPct val="100000"/>
              <a:buNone/>
              <a:defRPr sz="2987"/>
            </a:lvl5pPr>
            <a:lvl6pPr lvl="5" algn="ctr">
              <a:lnSpc>
                <a:spcPct val="100000"/>
              </a:lnSpc>
              <a:spcBef>
                <a:spcPts val="0"/>
              </a:spcBef>
              <a:spcAft>
                <a:spcPts val="0"/>
              </a:spcAft>
              <a:buSzPct val="100000"/>
              <a:buNone/>
              <a:defRPr sz="2987"/>
            </a:lvl6pPr>
            <a:lvl7pPr lvl="6" algn="ctr">
              <a:lnSpc>
                <a:spcPct val="100000"/>
              </a:lnSpc>
              <a:spcBef>
                <a:spcPts val="0"/>
              </a:spcBef>
              <a:spcAft>
                <a:spcPts val="0"/>
              </a:spcAft>
              <a:buSzPct val="100000"/>
              <a:buNone/>
              <a:defRPr sz="2987"/>
            </a:lvl7pPr>
            <a:lvl8pPr lvl="7" algn="ctr">
              <a:lnSpc>
                <a:spcPct val="100000"/>
              </a:lnSpc>
              <a:spcBef>
                <a:spcPts val="0"/>
              </a:spcBef>
              <a:spcAft>
                <a:spcPts val="0"/>
              </a:spcAft>
              <a:buSzPct val="100000"/>
              <a:buNone/>
              <a:defRPr sz="2987"/>
            </a:lvl8pPr>
            <a:lvl9pPr lvl="8" algn="ctr">
              <a:lnSpc>
                <a:spcPct val="100000"/>
              </a:lnSpc>
              <a:spcBef>
                <a:spcPts val="0"/>
              </a:spcBef>
              <a:spcAft>
                <a:spcPts val="0"/>
              </a:spcAft>
              <a:buSzPct val="100000"/>
              <a:buNone/>
              <a:defRPr sz="2987"/>
            </a:lvl9pPr>
          </a:lstStyle>
          <a:p>
            <a:endParaRPr/>
          </a:p>
        </p:txBody>
      </p:sp>
      <p:sp>
        <p:nvSpPr>
          <p:cNvPr id="39" name="Shape 39"/>
          <p:cNvSpPr txBox="1">
            <a:spLocks noGrp="1"/>
          </p:cNvSpPr>
          <p:nvPr>
            <p:ph type="body" idx="2"/>
          </p:nvPr>
        </p:nvSpPr>
        <p:spPr>
          <a:xfrm>
            <a:off x="7025067" y="1373060"/>
            <a:ext cx="5457067" cy="7007004"/>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268743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43306" y="8022424"/>
            <a:ext cx="8531627" cy="1147449"/>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1066508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43307" y="2097540"/>
            <a:ext cx="12118187" cy="3723378"/>
          </a:xfrm>
          <a:prstGeom prst="rect">
            <a:avLst/>
          </a:prstGeom>
        </p:spPr>
        <p:txBody>
          <a:bodyPr lIns="91425" tIns="91425" rIns="91425" bIns="91425" anchor="b" anchorCtr="0"/>
          <a:lstStyle>
            <a:lvl1pPr lvl="0" algn="ctr">
              <a:spcBef>
                <a:spcPts val="0"/>
              </a:spcBef>
              <a:buSzPct val="100000"/>
              <a:defRPr sz="17067"/>
            </a:lvl1pPr>
            <a:lvl2pPr lvl="1" algn="ctr">
              <a:spcBef>
                <a:spcPts val="0"/>
              </a:spcBef>
              <a:buSzPct val="100000"/>
              <a:defRPr sz="17067"/>
            </a:lvl2pPr>
            <a:lvl3pPr lvl="2" algn="ctr">
              <a:spcBef>
                <a:spcPts val="0"/>
              </a:spcBef>
              <a:buSzPct val="100000"/>
              <a:defRPr sz="17067"/>
            </a:lvl3pPr>
            <a:lvl4pPr lvl="3" algn="ctr">
              <a:spcBef>
                <a:spcPts val="0"/>
              </a:spcBef>
              <a:buSzPct val="100000"/>
              <a:defRPr sz="17067"/>
            </a:lvl4pPr>
            <a:lvl5pPr lvl="4" algn="ctr">
              <a:spcBef>
                <a:spcPts val="0"/>
              </a:spcBef>
              <a:buSzPct val="100000"/>
              <a:defRPr sz="17067"/>
            </a:lvl5pPr>
            <a:lvl6pPr lvl="5" algn="ctr">
              <a:spcBef>
                <a:spcPts val="0"/>
              </a:spcBef>
              <a:buSzPct val="100000"/>
              <a:defRPr sz="17067"/>
            </a:lvl6pPr>
            <a:lvl7pPr lvl="6" algn="ctr">
              <a:spcBef>
                <a:spcPts val="0"/>
              </a:spcBef>
              <a:buSzPct val="100000"/>
              <a:defRPr sz="17067"/>
            </a:lvl7pPr>
            <a:lvl8pPr lvl="7" algn="ctr">
              <a:spcBef>
                <a:spcPts val="0"/>
              </a:spcBef>
              <a:buSzPct val="100000"/>
              <a:defRPr sz="17067"/>
            </a:lvl8pPr>
            <a:lvl9pPr lvl="8" algn="ctr">
              <a:spcBef>
                <a:spcPts val="0"/>
              </a:spcBef>
              <a:buSzPct val="100000"/>
              <a:defRPr sz="17067"/>
            </a:lvl9pPr>
          </a:lstStyle>
          <a:p>
            <a:endParaRPr/>
          </a:p>
        </p:txBody>
      </p:sp>
      <p:sp>
        <p:nvSpPr>
          <p:cNvPr id="46" name="Shape 46"/>
          <p:cNvSpPr txBox="1">
            <a:spLocks noGrp="1"/>
          </p:cNvSpPr>
          <p:nvPr>
            <p:ph type="body" idx="1"/>
          </p:nvPr>
        </p:nvSpPr>
        <p:spPr>
          <a:xfrm>
            <a:off x="443307" y="5977553"/>
            <a:ext cx="12118187" cy="2466702"/>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2615462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2049716" y="8842839"/>
            <a:ext cx="780373" cy="746382"/>
          </a:xfrm>
          <a:prstGeom prst="rect">
            <a:avLst/>
          </a:prstGeom>
        </p:spPr>
        <p:txBody>
          <a:bodyPr lIns="91425" tIns="91425" rIns="91425" bIns="91425" anchor="ctr" anchorCtr="0">
            <a:noAutofit/>
          </a:bodyPr>
          <a:lstStyle/>
          <a:p>
            <a:fld id="{00000000-1234-1234-1234-123412341234}" type="slidenum">
              <a:rPr lang="en"/>
              <a:pPr/>
              <a:t>‹#›</a:t>
            </a:fld>
            <a:endParaRPr lang="en" dirty="0"/>
          </a:p>
        </p:txBody>
      </p:sp>
    </p:spTree>
    <p:extLst>
      <p:ext uri="{BB962C8B-B14F-4D97-AF65-F5344CB8AC3E}">
        <p14:creationId xmlns:p14="http://schemas.microsoft.com/office/powerpoint/2010/main" val="2844594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charset="0"/>
                <a:ea typeface="Helvetica Light" charset="0"/>
                <a:cs typeface="Helvetica Light"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Helvetica Light" charset="0"/>
                <a:ea typeface="Helvetica Light" charset="0"/>
                <a:cs typeface="Helvetica Light" charset="0"/>
              </a:defRPr>
            </a:lvl1pPr>
            <a:lvl2pPr>
              <a:defRPr b="0" i="0">
                <a:latin typeface="Helvetica Light" charset="0"/>
                <a:ea typeface="Helvetica Light" charset="0"/>
                <a:cs typeface="Helvetica Light" charset="0"/>
              </a:defRPr>
            </a:lvl2pPr>
            <a:lvl3pPr>
              <a:defRPr b="0" i="0">
                <a:latin typeface="Helvetica Light" charset="0"/>
                <a:ea typeface="Helvetica Light" charset="0"/>
                <a:cs typeface="Helvetica Light" charset="0"/>
              </a:defRPr>
            </a:lvl3pPr>
            <a:lvl4pPr>
              <a:defRPr b="0" i="0">
                <a:latin typeface="Helvetica Light" charset="0"/>
                <a:ea typeface="Helvetica Light" charset="0"/>
                <a:cs typeface="Helvetica Light" charset="0"/>
              </a:defRPr>
            </a:lvl4pPr>
            <a:lvl5pPr>
              <a:defRPr b="0" i="0">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4080" y="9040143"/>
            <a:ext cx="2926080" cy="519289"/>
          </a:xfrm>
          <a:prstGeom prst="rect">
            <a:avLst/>
          </a:prstGeom>
        </p:spPr>
        <p:txBody>
          <a:bodyPr/>
          <a:lstStyle/>
          <a:p>
            <a:endParaRPr lang="en-US" dirty="0"/>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8BC8412-7DCF-F544-9A7D-3F6F2EF86FA9}" type="slidenum">
              <a:rPr lang="en-US" smtClean="0"/>
              <a:t>‹#›</a:t>
            </a:fld>
            <a:endParaRPr lang="en-US" dirty="0"/>
          </a:p>
        </p:txBody>
      </p:sp>
    </p:spTree>
    <p:extLst>
      <p:ext uri="{BB962C8B-B14F-4D97-AF65-F5344CB8AC3E}">
        <p14:creationId xmlns:p14="http://schemas.microsoft.com/office/powerpoint/2010/main" val="260288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680200" y="5026947"/>
            <a:ext cx="6057901"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502400" y="886747"/>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374900" y="889000"/>
            <a:ext cx="11976100"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43307" y="843900"/>
            <a:ext cx="12118187" cy="108600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443307" y="2185433"/>
            <a:ext cx="12118187" cy="6478507"/>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12049716" y="8842839"/>
            <a:ext cx="780373" cy="746382"/>
          </a:xfrm>
          <a:prstGeom prst="rect">
            <a:avLst/>
          </a:prstGeom>
          <a:noFill/>
          <a:ln>
            <a:noFill/>
          </a:ln>
        </p:spPr>
        <p:txBody>
          <a:bodyPr lIns="91425" tIns="91425" rIns="91425" bIns="91425" anchor="ctr" anchorCtr="0">
            <a:noAutofit/>
          </a:bodyPr>
          <a:lstStyle/>
          <a:p>
            <a:pPr algn="r"/>
            <a:fld id="{00000000-1234-1234-1234-123412341234}" type="slidenum">
              <a:rPr lang="en" sz="1422" kern="0">
                <a:solidFill>
                  <a:srgbClr val="595959"/>
                </a:solidFill>
                <a:ea typeface="Arial"/>
                <a:cs typeface="Arial"/>
                <a:sym typeface="Arial"/>
              </a:rPr>
              <a:pPr algn="r"/>
              <a:t>‹#›</a:t>
            </a:fld>
            <a:endParaRPr lang="en" sz="1422" kern="0" dirty="0">
              <a:solidFill>
                <a:srgbClr val="595959"/>
              </a:solidFill>
              <a:ea typeface="Arial"/>
              <a:cs typeface="Arial"/>
              <a:sym typeface="Arial"/>
            </a:endParaRPr>
          </a:p>
        </p:txBody>
      </p:sp>
    </p:spTree>
    <p:extLst>
      <p:ext uri="{BB962C8B-B14F-4D97-AF65-F5344CB8AC3E}">
        <p14:creationId xmlns:p14="http://schemas.microsoft.com/office/powerpoint/2010/main" val="46772943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9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7.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tiff"/><Relationship Id="rId11" Type="http://schemas.openxmlformats.org/officeDocument/2006/relationships/image" Target="../media/image18.jpg"/><Relationship Id="rId5" Type="http://schemas.openxmlformats.org/officeDocument/2006/relationships/image" Target="../media/image12.tiff"/><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Biol4110"/>
          <p:cNvSpPr txBox="1">
            <a:spLocks noGrp="1"/>
          </p:cNvSpPr>
          <p:nvPr>
            <p:ph type="ctrTitle"/>
          </p:nvPr>
        </p:nvSpPr>
        <p:spPr>
          <a:prstGeom prst="rect">
            <a:avLst/>
          </a:prstGeom>
        </p:spPr>
        <p:txBody>
          <a:bodyPr/>
          <a:lstStyle>
            <a:lvl1pPr>
              <a:defRPr>
                <a:latin typeface="Gill Sans"/>
                <a:ea typeface="Gill Sans"/>
                <a:cs typeface="Gill Sans"/>
                <a:sym typeface="Gill Sans"/>
              </a:defRPr>
            </a:lvl1pPr>
          </a:lstStyle>
          <a:p>
            <a:r>
              <a:t>Biol4110</a:t>
            </a:r>
          </a:p>
        </p:txBody>
      </p:sp>
      <p:sp>
        <p:nvSpPr>
          <p:cNvPr id="120" name="Ecological (Data Science) Methods"/>
          <p:cNvSpPr txBox="1">
            <a:spLocks noGrp="1"/>
          </p:cNvSpPr>
          <p:nvPr>
            <p:ph type="subTitle" sz="quarter" idx="1"/>
          </p:nvPr>
        </p:nvSpPr>
        <p:spPr>
          <a:prstGeom prst="rect">
            <a:avLst/>
          </a:prstGeom>
        </p:spPr>
        <p:txBody>
          <a:bodyPr/>
          <a:lstStyle>
            <a:lvl1pPr>
              <a:defRPr>
                <a:latin typeface="Gill Sans"/>
                <a:ea typeface="Gill Sans"/>
                <a:cs typeface="Gill Sans"/>
                <a:sym typeface="Gill Sans"/>
              </a:defRPr>
            </a:lvl1pPr>
          </a:lstStyle>
          <a:p>
            <a:r>
              <a:t>Ecological (Data Science) Methods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What this course is about"/>
          <p:cNvSpPr txBox="1">
            <a:spLocks noGrp="1"/>
          </p:cNvSpPr>
          <p:nvPr>
            <p:ph type="title"/>
          </p:nvPr>
        </p:nvSpPr>
        <p:spPr>
          <a:prstGeom prst="rect">
            <a:avLst/>
          </a:prstGeom>
        </p:spPr>
        <p:txBody>
          <a:bodyPr/>
          <a:lstStyle>
            <a:lvl1pPr defTabSz="554990">
              <a:defRPr sz="7600"/>
            </a:lvl1pPr>
          </a:lstStyle>
          <a:p>
            <a:r>
              <a:t>What this course is about</a:t>
            </a:r>
          </a:p>
        </p:txBody>
      </p:sp>
      <p:sp>
        <p:nvSpPr>
          <p:cNvPr id="123" name="Data wrangling…"/>
          <p:cNvSpPr txBox="1">
            <a:spLocks noGrp="1"/>
          </p:cNvSpPr>
          <p:nvPr>
            <p:ph type="body" idx="1"/>
          </p:nvPr>
        </p:nvSpPr>
        <p:spPr>
          <a:prstGeom prst="rect">
            <a:avLst/>
          </a:prstGeom>
        </p:spPr>
        <p:txBody>
          <a:bodyPr/>
          <a:lstStyle/>
          <a:p>
            <a:r>
              <a:t>Data wrangling</a:t>
            </a:r>
          </a:p>
          <a:p>
            <a:r>
              <a:t>Data visualization</a:t>
            </a:r>
          </a:p>
          <a:p>
            <a:r>
              <a:t>Programming in R</a:t>
            </a:r>
          </a:p>
          <a:p>
            <a:r>
              <a:t>Ecological data synthesis and analysis</a:t>
            </a:r>
          </a:p>
          <a:p>
            <a:r>
              <a:t>Communicating science (writing, graphing, presenting)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stretch>
            <a:fillRect/>
          </a:stretch>
        </p:blipFill>
        <p:spPr>
          <a:xfrm>
            <a:off x="-2927" y="-30944"/>
            <a:ext cx="13010655" cy="9786275"/>
          </a:xfrm>
          <a:prstGeom prst="rect">
            <a:avLst/>
          </a:prstGeom>
          <a:ln w="12700">
            <a:miter lim="400000"/>
          </a:ln>
        </p:spPr>
      </p:pic>
      <p:sp>
        <p:nvSpPr>
          <p:cNvPr id="126" name="image from Jenny Bryan"/>
          <p:cNvSpPr txBox="1"/>
          <p:nvPr/>
        </p:nvSpPr>
        <p:spPr>
          <a:xfrm>
            <a:off x="79928" y="9144848"/>
            <a:ext cx="343418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image from Jenny Bryan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 my experience, the vast majority of data analysis pain is due to insufficient data wrangling."/>
          <p:cNvSpPr txBox="1"/>
          <p:nvPr/>
        </p:nvSpPr>
        <p:spPr>
          <a:xfrm>
            <a:off x="1245099" y="3503890"/>
            <a:ext cx="11017658"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7200">
                <a:latin typeface="Gill Sans"/>
                <a:ea typeface="Gill Sans"/>
                <a:cs typeface="Gill Sans"/>
                <a:sym typeface="Gill Sans"/>
              </a:defRPr>
            </a:lvl1pPr>
          </a:lstStyle>
          <a:p>
            <a:r>
              <a:rPr sz="4400" dirty="0"/>
              <a:t>In my experience, the vast majority of data analysis pain is due to insufficient data wrangling.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 descr="Image"/>
          <p:cNvPicPr>
            <a:picLocks noChangeAspect="1"/>
          </p:cNvPicPr>
          <p:nvPr/>
        </p:nvPicPr>
        <p:blipFill>
          <a:blip r:embed="rId2"/>
          <a:stretch>
            <a:fillRect/>
          </a:stretch>
        </p:blipFill>
        <p:spPr>
          <a:xfrm>
            <a:off x="-15627" y="3154"/>
            <a:ext cx="13036055" cy="9755832"/>
          </a:xfrm>
          <a:prstGeom prst="rect">
            <a:avLst/>
          </a:prstGeom>
          <a:ln w="12700">
            <a:miter lim="400000"/>
          </a:ln>
        </p:spPr>
      </p:pic>
      <p:sp>
        <p:nvSpPr>
          <p:cNvPr id="131" name="image from Jenny Bryan"/>
          <p:cNvSpPr txBox="1"/>
          <p:nvPr/>
        </p:nvSpPr>
        <p:spPr>
          <a:xfrm>
            <a:off x="9541284" y="9127983"/>
            <a:ext cx="343418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image from Jenny Bryan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stretch>
            <a:fillRect/>
          </a:stretch>
        </p:blipFill>
        <p:spPr>
          <a:xfrm>
            <a:off x="-18535" y="7551"/>
            <a:ext cx="13004801" cy="9682615"/>
          </a:xfrm>
          <a:prstGeom prst="rect">
            <a:avLst/>
          </a:prstGeom>
          <a:ln w="12700">
            <a:miter lim="400000"/>
          </a:ln>
        </p:spPr>
      </p:pic>
      <p:sp>
        <p:nvSpPr>
          <p:cNvPr id="134" name="Reproducible, sensible workflows"/>
          <p:cNvSpPr txBox="1"/>
          <p:nvPr/>
        </p:nvSpPr>
        <p:spPr>
          <a:xfrm>
            <a:off x="4943856" y="159662"/>
            <a:ext cx="8024587" cy="1676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solidFill>
                  <a:srgbClr val="FFFFFF"/>
                </a:solidFill>
                <a:latin typeface="Geneva"/>
                <a:ea typeface="Geneva"/>
                <a:cs typeface="Geneva"/>
                <a:sym typeface="Geneva"/>
              </a:defRPr>
            </a:lvl1pPr>
          </a:lstStyle>
          <a:p>
            <a:r>
              <a:t>Reproducible, sensible workflows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 descr="Image"/>
          <p:cNvPicPr>
            <a:picLocks noChangeAspect="1"/>
          </p:cNvPicPr>
          <p:nvPr/>
        </p:nvPicPr>
        <p:blipFill>
          <a:blip r:embed="rId2"/>
          <a:stretch>
            <a:fillRect/>
          </a:stretch>
        </p:blipFill>
        <p:spPr>
          <a:xfrm>
            <a:off x="14468" y="-45991"/>
            <a:ext cx="13042442" cy="97536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 descr="Image"/>
          <p:cNvPicPr>
            <a:picLocks noChangeAspect="1"/>
          </p:cNvPicPr>
          <p:nvPr/>
        </p:nvPicPr>
        <p:blipFill>
          <a:blip r:embed="rId2"/>
          <a:srcRect r="48984"/>
          <a:stretch>
            <a:fillRect/>
          </a:stretch>
        </p:blipFill>
        <p:spPr>
          <a:xfrm>
            <a:off x="-12783" y="-3901"/>
            <a:ext cx="6647496" cy="974101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Image" descr="Image"/>
          <p:cNvPicPr>
            <a:picLocks noChangeAspect="1"/>
          </p:cNvPicPr>
          <p:nvPr/>
        </p:nvPicPr>
        <p:blipFill>
          <a:blip r:embed="rId2"/>
          <a:stretch>
            <a:fillRect/>
          </a:stretch>
        </p:blipFill>
        <p:spPr>
          <a:xfrm>
            <a:off x="-12783" y="-3901"/>
            <a:ext cx="13030367" cy="9741011"/>
          </a:xfrm>
          <a:prstGeom prst="rect">
            <a:avLst/>
          </a:prstGeom>
          <a:ln w="12700">
            <a:miter lim="400000"/>
          </a:ln>
        </p:spPr>
      </p:pic>
      <p:sp>
        <p:nvSpPr>
          <p:cNvPr id="141" name="image from Jenny Bryan"/>
          <p:cNvSpPr txBox="1"/>
          <p:nvPr/>
        </p:nvSpPr>
        <p:spPr>
          <a:xfrm>
            <a:off x="130524" y="9161713"/>
            <a:ext cx="343418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image from Jenny Bryan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descr="Image"/>
          <p:cNvPicPr>
            <a:picLocks noChangeAspect="1"/>
          </p:cNvPicPr>
          <p:nvPr/>
        </p:nvPicPr>
        <p:blipFill>
          <a:blip r:embed="rId2"/>
          <a:stretch>
            <a:fillRect/>
          </a:stretch>
        </p:blipFill>
        <p:spPr>
          <a:xfrm>
            <a:off x="-12783" y="-3901"/>
            <a:ext cx="13030367" cy="9741011"/>
          </a:xfrm>
          <a:prstGeom prst="rect">
            <a:avLst/>
          </a:prstGeom>
          <a:ln w="12700">
            <a:miter lim="400000"/>
          </a:ln>
        </p:spPr>
      </p:pic>
      <p:sp>
        <p:nvSpPr>
          <p:cNvPr id="144" name="image from Jenny Bryan"/>
          <p:cNvSpPr txBox="1"/>
          <p:nvPr/>
        </p:nvSpPr>
        <p:spPr>
          <a:xfrm>
            <a:off x="130524" y="9161713"/>
            <a:ext cx="343418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image from Jenny Bryan</a:t>
            </a:r>
          </a:p>
        </p:txBody>
      </p:sp>
      <p:pic>
        <p:nvPicPr>
          <p:cNvPr id="145" name="Image" descr="Image"/>
          <p:cNvPicPr>
            <a:picLocks noChangeAspect="1"/>
          </p:cNvPicPr>
          <p:nvPr/>
        </p:nvPicPr>
        <p:blipFill>
          <a:blip r:embed="rId3"/>
          <a:srcRect l="3138" r="74745"/>
          <a:stretch>
            <a:fillRect/>
          </a:stretch>
        </p:blipFill>
        <p:spPr>
          <a:xfrm>
            <a:off x="2416511" y="1987581"/>
            <a:ext cx="6572090" cy="535027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Image" descr="Image"/>
          <p:cNvPicPr>
            <a:picLocks noChangeAspect="1"/>
          </p:cNvPicPr>
          <p:nvPr/>
        </p:nvPicPr>
        <p:blipFill>
          <a:blip r:embed="rId2"/>
          <a:stretch>
            <a:fillRect/>
          </a:stretch>
        </p:blipFill>
        <p:spPr>
          <a:xfrm>
            <a:off x="-15627" y="-3196"/>
            <a:ext cx="13022739" cy="975999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Text Placeholder 2"/>
          <p:cNvSpPr>
            <a:spLocks noGrp="1"/>
          </p:cNvSpPr>
          <p:nvPr>
            <p:ph type="body" idx="1"/>
          </p:nvPr>
        </p:nvSpPr>
        <p:spPr/>
        <p:txBody>
          <a:bodyPr/>
          <a:lstStyle/>
          <a:p>
            <a:endParaRPr lang="en-CA"/>
          </a:p>
        </p:txBody>
      </p:sp>
      <p:pic>
        <p:nvPicPr>
          <p:cNvPr id="5" name="Picture 4"/>
          <p:cNvPicPr>
            <a:picLocks noChangeAspect="1"/>
          </p:cNvPicPr>
          <p:nvPr/>
        </p:nvPicPr>
        <p:blipFill rotWithShape="1">
          <a:blip r:embed="rId3"/>
          <a:srcRect t="4324" b="21715"/>
          <a:stretch/>
        </p:blipFill>
        <p:spPr>
          <a:xfrm>
            <a:off x="0" y="1219200"/>
            <a:ext cx="13187680" cy="7315200"/>
          </a:xfrm>
          <a:prstGeom prst="rect">
            <a:avLst/>
          </a:prstGeom>
        </p:spPr>
      </p:pic>
    </p:spTree>
    <p:extLst>
      <p:ext uri="{BB962C8B-B14F-4D97-AF65-F5344CB8AC3E}">
        <p14:creationId xmlns:p14="http://schemas.microsoft.com/office/powerpoint/2010/main" val="1350062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stretch>
            <a:fillRect/>
          </a:stretch>
        </p:blipFill>
        <p:spPr>
          <a:xfrm>
            <a:off x="29954" y="9816"/>
            <a:ext cx="12944893" cy="9708670"/>
          </a:xfrm>
          <a:prstGeom prst="rect">
            <a:avLst/>
          </a:prstGeom>
          <a:ln w="12700">
            <a:miter lim="400000"/>
          </a:ln>
        </p:spPr>
      </p:pic>
      <p:sp>
        <p:nvSpPr>
          <p:cNvPr id="150" name="“pit of success”"/>
          <p:cNvSpPr txBox="1"/>
          <p:nvPr/>
        </p:nvSpPr>
        <p:spPr>
          <a:xfrm>
            <a:off x="3896121" y="4356100"/>
            <a:ext cx="5212558"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solidFill>
                  <a:srgbClr val="FFFFFF"/>
                </a:solidFill>
                <a:latin typeface="Gill Sans"/>
                <a:ea typeface="Gill Sans"/>
                <a:cs typeface="Gill Sans"/>
                <a:sym typeface="Gill Sans"/>
              </a:defRPr>
            </a:lvl1pPr>
          </a:lstStyle>
          <a:p>
            <a:r>
              <a:t>“pit of success”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 descr="Image"/>
          <p:cNvPicPr>
            <a:picLocks noChangeAspect="1"/>
          </p:cNvPicPr>
          <p:nvPr/>
        </p:nvPicPr>
        <p:blipFill>
          <a:blip r:embed="rId2"/>
          <a:stretch>
            <a:fillRect/>
          </a:stretch>
        </p:blipFill>
        <p:spPr>
          <a:xfrm>
            <a:off x="-19630" y="33249"/>
            <a:ext cx="13051785" cy="9753601"/>
          </a:xfrm>
          <a:prstGeom prst="rect">
            <a:avLst/>
          </a:prstGeom>
          <a:ln w="12700">
            <a:miter lim="400000"/>
          </a:ln>
        </p:spPr>
      </p:pic>
      <p:sp>
        <p:nvSpPr>
          <p:cNvPr id="153" name="Version control using git + GitHub"/>
          <p:cNvSpPr txBox="1"/>
          <p:nvPr/>
        </p:nvSpPr>
        <p:spPr>
          <a:xfrm>
            <a:off x="2497297" y="496571"/>
            <a:ext cx="8651082"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atin typeface="Gill Sans"/>
                <a:ea typeface="Gill Sans"/>
                <a:cs typeface="Gill Sans"/>
                <a:sym typeface="Gill Sans"/>
              </a:defRPr>
            </a:lvl1pPr>
          </a:lstStyle>
          <a:p>
            <a:r>
              <a:t>Version control using git + GitHub</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 harassment-free experience for everyone, regardless of age, body size, disability, ethnicity, gender identity and expression, level of experience, education, socio-economic status, nationality, personal appearance, race, religion, or sexual identity an"/>
          <p:cNvSpPr txBox="1"/>
          <p:nvPr/>
        </p:nvSpPr>
        <p:spPr>
          <a:xfrm>
            <a:off x="1608645" y="2031999"/>
            <a:ext cx="10248209" cy="568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7800"/>
              </a:lnSpc>
              <a:defRPr sz="4800">
                <a:solidFill>
                  <a:srgbClr val="404040"/>
                </a:solidFill>
                <a:latin typeface="Gill Sans"/>
                <a:ea typeface="Gill Sans"/>
                <a:cs typeface="Gill Sans"/>
                <a:sym typeface="Gill Sans"/>
              </a:defRPr>
            </a:lvl1pPr>
          </a:lstStyle>
          <a:p>
            <a:r>
              <a:t>A harassment-free experience for everyone, regardless of age, body size, disability, ethnicity, gender identity and expression, level of experience, education, socio-economic status, nationality, personal appearance, race, religion, or sexual identity and orientation.</a:t>
            </a:r>
          </a:p>
        </p:txBody>
      </p:sp>
      <p:sp>
        <p:nvSpPr>
          <p:cNvPr id="156" name="Code of conduct"/>
          <p:cNvSpPr txBox="1"/>
          <p:nvPr/>
        </p:nvSpPr>
        <p:spPr>
          <a:xfrm>
            <a:off x="3919964" y="527522"/>
            <a:ext cx="4306194"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atin typeface="Gill Sans"/>
                <a:ea typeface="Gill Sans"/>
                <a:cs typeface="Gill Sans"/>
                <a:sym typeface="Gill Sans"/>
              </a:defRPr>
            </a:lvl1pPr>
          </a:lstStyle>
          <a:p>
            <a:r>
              <a:rPr dirty="0"/>
              <a:t>Code of conduct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urse mechanics…"/>
          <p:cNvSpPr txBox="1"/>
          <p:nvPr/>
        </p:nvSpPr>
        <p:spPr>
          <a:xfrm>
            <a:off x="277586" y="670520"/>
            <a:ext cx="12507685" cy="8412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dirty="0"/>
              <a:t> </a:t>
            </a:r>
            <a:r>
              <a:rPr dirty="0">
                <a:latin typeface="Gill Sans"/>
                <a:ea typeface="Gill Sans"/>
                <a:cs typeface="Gill Sans"/>
                <a:sym typeface="Gill Sans"/>
              </a:rPr>
              <a:t>Course mechanics</a:t>
            </a:r>
          </a:p>
          <a:p>
            <a:pPr>
              <a:defRPr>
                <a:latin typeface="Gill Sans"/>
                <a:ea typeface="Gill Sans"/>
                <a:cs typeface="Gill Sans"/>
                <a:sym typeface="Gill Sans"/>
              </a:defRPr>
            </a:pPr>
            <a:endParaRPr dirty="0">
              <a:latin typeface="Gill Sans"/>
              <a:ea typeface="Gill Sans"/>
              <a:cs typeface="Gill Sans"/>
              <a:sym typeface="Gill Sans"/>
            </a:endParaRPr>
          </a:p>
          <a:p>
            <a:pPr>
              <a:defRPr>
                <a:latin typeface="Gill Sans"/>
                <a:ea typeface="Gill Sans"/>
                <a:cs typeface="Gill Sans"/>
                <a:sym typeface="Gill Sans"/>
              </a:defRPr>
            </a:pPr>
            <a:r>
              <a:rPr dirty="0"/>
              <a:t>2 lectures a week + 1 lab</a:t>
            </a:r>
          </a:p>
          <a:p>
            <a:pPr>
              <a:defRPr>
                <a:latin typeface="Gill Sans"/>
                <a:ea typeface="Gill Sans"/>
                <a:cs typeface="Gill Sans"/>
                <a:sym typeface="Gill Sans"/>
              </a:defRPr>
            </a:pPr>
            <a:r>
              <a:rPr dirty="0"/>
              <a:t>All class components will operate on GitHub (materials, homework </a:t>
            </a:r>
            <a:r>
              <a:rPr dirty="0" err="1"/>
              <a:t>etc</a:t>
            </a:r>
            <a:r>
              <a:rPr dirty="0"/>
              <a:t>)</a:t>
            </a:r>
          </a:p>
          <a:p>
            <a:pPr>
              <a:defRPr>
                <a:latin typeface="Gill Sans"/>
                <a:ea typeface="Gill Sans"/>
                <a:cs typeface="Gill Sans"/>
                <a:sym typeface="Gill Sans"/>
              </a:defRPr>
            </a:pPr>
            <a:endParaRPr dirty="0"/>
          </a:p>
          <a:p>
            <a:pPr>
              <a:defRPr>
                <a:latin typeface="Gill Sans"/>
                <a:ea typeface="Gill Sans"/>
                <a:cs typeface="Gill Sans"/>
                <a:sym typeface="Gill Sans"/>
              </a:defRPr>
            </a:pPr>
            <a:endParaRPr dirty="0"/>
          </a:p>
          <a:p>
            <a:pPr>
              <a:defRPr>
                <a:latin typeface="Gill Sans"/>
                <a:ea typeface="Gill Sans"/>
                <a:cs typeface="Gill Sans"/>
                <a:sym typeface="Gill Sans"/>
              </a:defRPr>
            </a:pPr>
            <a:r>
              <a:rPr dirty="0"/>
              <a:t>Focus on workflow</a:t>
            </a:r>
          </a:p>
          <a:p>
            <a:pPr>
              <a:defRPr>
                <a:latin typeface="Gill Sans"/>
                <a:ea typeface="Gill Sans"/>
                <a:cs typeface="Gill Sans"/>
                <a:sym typeface="Gill Sans"/>
              </a:defRPr>
            </a:pPr>
            <a:r>
              <a:rPr dirty="0"/>
              <a:t>Lots of in class live coding</a:t>
            </a:r>
          </a:p>
          <a:p>
            <a:pPr>
              <a:defRPr>
                <a:latin typeface="Gill Sans"/>
                <a:ea typeface="Gill Sans"/>
                <a:cs typeface="Gill Sans"/>
                <a:sym typeface="Gill Sans"/>
              </a:defRPr>
            </a:pPr>
            <a:r>
              <a:rPr dirty="0"/>
              <a:t>Lots of experience working with “wild caught data”</a:t>
            </a:r>
          </a:p>
          <a:p>
            <a:endParaRPr dirty="0"/>
          </a:p>
          <a:p>
            <a:endParaRPr dirty="0"/>
          </a:p>
          <a:p>
            <a:endParaRPr dirty="0"/>
          </a:p>
          <a:p>
            <a:endParaRPr dirty="0"/>
          </a:p>
          <a:p>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By the end of the course, students are expected to be able to:…"/>
          <p:cNvSpPr txBox="1"/>
          <p:nvPr/>
        </p:nvSpPr>
        <p:spPr>
          <a:xfrm>
            <a:off x="1759806" y="1397000"/>
            <a:ext cx="11101580" cy="828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000" b="1">
                <a:latin typeface="Gill Sans"/>
                <a:ea typeface="Gill Sans"/>
                <a:cs typeface="Gill Sans"/>
                <a:sym typeface="Gill Sans"/>
              </a:defRPr>
            </a:pPr>
            <a:r>
              <a:t>By the end of the course, students are expected to be able to:</a:t>
            </a:r>
          </a:p>
          <a:p>
            <a:pPr algn="l">
              <a:defRPr sz="2000">
                <a:latin typeface="Gill Sans"/>
                <a:ea typeface="Gill Sans"/>
                <a:cs typeface="Gill Sans"/>
                <a:sym typeface="Gill Sans"/>
              </a:defRPr>
            </a:pPr>
            <a:endParaRPr/>
          </a:p>
          <a:p>
            <a:pPr algn="l">
              <a:defRPr sz="2000">
                <a:solidFill>
                  <a:schemeClr val="accent1"/>
                </a:solidFill>
                <a:latin typeface="Gill Sans"/>
                <a:ea typeface="Gill Sans"/>
                <a:cs typeface="Gill Sans"/>
                <a:sym typeface="Gill Sans"/>
              </a:defRPr>
            </a:pPr>
            <a:r>
              <a:t>Implement R’s ggplot2 and Shiny to generate static and dynamic graphics.</a:t>
            </a:r>
          </a:p>
          <a:p>
            <a:pPr algn="l">
              <a:defRPr sz="2000">
                <a:solidFill>
                  <a:schemeClr val="accent1"/>
                </a:solidFill>
                <a:latin typeface="Gill Sans"/>
                <a:ea typeface="Gill Sans"/>
                <a:cs typeface="Gill Sans"/>
                <a:sym typeface="Gill Sans"/>
              </a:defRPr>
            </a:pPr>
            <a:r>
              <a:t> </a:t>
            </a:r>
          </a:p>
          <a:p>
            <a:pPr algn="l">
              <a:defRPr sz="2000">
                <a:solidFill>
                  <a:schemeClr val="accent1"/>
                </a:solidFill>
                <a:latin typeface="Gill Sans"/>
                <a:ea typeface="Gill Sans"/>
                <a:cs typeface="Gill Sans"/>
                <a:sym typeface="Gill Sans"/>
              </a:defRPr>
            </a:pPr>
            <a:r>
              <a:t>Understand the key components of data visualization theory and the encodings of a statistical graphic.</a:t>
            </a:r>
          </a:p>
          <a:p>
            <a:pPr algn="l">
              <a:defRPr sz="2000">
                <a:solidFill>
                  <a:schemeClr val="accent1"/>
                </a:solidFill>
                <a:latin typeface="Gill Sans"/>
                <a:ea typeface="Gill Sans"/>
                <a:cs typeface="Gill Sans"/>
                <a:sym typeface="Gill Sans"/>
              </a:defRPr>
            </a:pPr>
            <a:r>
              <a:t> </a:t>
            </a:r>
          </a:p>
          <a:p>
            <a:pPr algn="l">
              <a:defRPr sz="2000">
                <a:solidFill>
                  <a:schemeClr val="accent1"/>
                </a:solidFill>
                <a:latin typeface="Gill Sans"/>
                <a:ea typeface="Gill Sans"/>
                <a:cs typeface="Gill Sans"/>
                <a:sym typeface="Gill Sans"/>
              </a:defRPr>
            </a:pPr>
            <a:r>
              <a:t>Describe key modern plot types and their uses for exploratory data analysis.</a:t>
            </a:r>
          </a:p>
          <a:p>
            <a:pPr algn="l">
              <a:defRPr sz="2000">
                <a:solidFill>
                  <a:schemeClr val="accent1"/>
                </a:solidFill>
                <a:latin typeface="Gill Sans"/>
                <a:ea typeface="Gill Sans"/>
                <a:cs typeface="Gill Sans"/>
                <a:sym typeface="Gill Sans"/>
              </a:defRPr>
            </a:pPr>
            <a:r>
              <a:t> </a:t>
            </a:r>
          </a:p>
          <a:p>
            <a:pPr algn="l">
              <a:defRPr sz="2000">
                <a:solidFill>
                  <a:schemeClr val="accent1"/>
                </a:solidFill>
                <a:latin typeface="Gill Sans"/>
                <a:ea typeface="Gill Sans"/>
                <a:cs typeface="Gill Sans"/>
                <a:sym typeface="Gill Sans"/>
              </a:defRPr>
            </a:pPr>
            <a:r>
              <a:t>Analyze and draw conclusions from data using exploratory data analysis.</a:t>
            </a:r>
          </a:p>
          <a:p>
            <a:pPr algn="l">
              <a:defRPr sz="2000">
                <a:solidFill>
                  <a:schemeClr val="accent1"/>
                </a:solidFill>
                <a:latin typeface="Gill Sans"/>
                <a:ea typeface="Gill Sans"/>
                <a:cs typeface="Gill Sans"/>
                <a:sym typeface="Gill Sans"/>
              </a:defRPr>
            </a:pPr>
            <a:r>
              <a:t> </a:t>
            </a:r>
          </a:p>
          <a:p>
            <a:pPr algn="l">
              <a:defRPr sz="2000">
                <a:solidFill>
                  <a:schemeClr val="accent1"/>
                </a:solidFill>
                <a:latin typeface="Gill Sans"/>
                <a:ea typeface="Gill Sans"/>
                <a:cs typeface="Gill Sans"/>
                <a:sym typeface="Gill Sans"/>
              </a:defRPr>
            </a:pPr>
            <a:r>
              <a:t>Make effective design choices when producing a data graphic.</a:t>
            </a:r>
          </a:p>
          <a:p>
            <a:pPr algn="l">
              <a:defRPr sz="2000">
                <a:latin typeface="Gill Sans"/>
                <a:ea typeface="Gill Sans"/>
                <a:cs typeface="Gill Sans"/>
                <a:sym typeface="Gill Sans"/>
              </a:defRPr>
            </a:pPr>
            <a:r>
              <a:t> </a:t>
            </a:r>
          </a:p>
          <a:p>
            <a:pPr algn="l">
              <a:defRPr sz="2000">
                <a:latin typeface="Gill Sans"/>
                <a:ea typeface="Gill Sans"/>
                <a:cs typeface="Gill Sans"/>
                <a:sym typeface="Gill Sans"/>
              </a:defRPr>
            </a:pPr>
            <a:r>
              <a:t>Read data into R from standard (e.g., .csv) text files, as well as common spreadsheet file types (e.g., .xls).</a:t>
            </a:r>
          </a:p>
          <a:p>
            <a:pPr algn="l">
              <a:defRPr sz="2000">
                <a:latin typeface="Gill Sans"/>
                <a:ea typeface="Gill Sans"/>
                <a:cs typeface="Gill Sans"/>
                <a:sym typeface="Gill Sans"/>
              </a:defRPr>
            </a:pPr>
            <a:endParaRPr/>
          </a:p>
          <a:p>
            <a:pPr algn="l">
              <a:defRPr sz="2000">
                <a:latin typeface="Gill Sans"/>
                <a:ea typeface="Gill Sans"/>
                <a:cs typeface="Gill Sans"/>
                <a:sym typeface="Gill Sans"/>
              </a:defRPr>
            </a:pPr>
            <a:r>
              <a:t>Manipulate a single data table in R, to do things such as: filtering rows based on a combination of criteria;  selecting variables; creating new variables and modifying pre-existing ones, etc.</a:t>
            </a:r>
          </a:p>
          <a:p>
            <a:pPr algn="l">
              <a:defRPr sz="2000">
                <a:latin typeface="Gill Sans"/>
                <a:ea typeface="Gill Sans"/>
                <a:cs typeface="Gill Sans"/>
                <a:sym typeface="Gill Sans"/>
              </a:defRPr>
            </a:pPr>
            <a:endParaRPr/>
          </a:p>
          <a:p>
            <a:pPr algn="l">
              <a:defRPr sz="2000">
                <a:latin typeface="Gill Sans"/>
                <a:ea typeface="Gill Sans"/>
                <a:cs typeface="Gill Sans"/>
                <a:sym typeface="Gill Sans"/>
              </a:defRPr>
            </a:pPr>
            <a:r>
              <a:t>Define tidy data and explain why it is an optimal format for data analysis involving rectangular data in R.</a:t>
            </a:r>
          </a:p>
          <a:p>
            <a:pPr algn="l">
              <a:defRPr sz="2000">
                <a:latin typeface="Gill Sans"/>
                <a:ea typeface="Gill Sans"/>
                <a:cs typeface="Gill Sans"/>
                <a:sym typeface="Gill Sans"/>
              </a:defRPr>
            </a:pPr>
            <a:r>
              <a:t> </a:t>
            </a:r>
          </a:p>
          <a:p>
            <a:pPr algn="l">
              <a:defRPr sz="2000">
                <a:latin typeface="Gill Sans"/>
                <a:ea typeface="Gill Sans"/>
                <a:cs typeface="Gill Sans"/>
                <a:sym typeface="Gill Sans"/>
              </a:defRPr>
            </a:pPr>
            <a:r>
              <a:t>Transform data into the tidy data format in R using tidyr.</a:t>
            </a:r>
          </a:p>
          <a:p>
            <a:pPr algn="l">
              <a:defRPr sz="2000">
                <a:latin typeface="Gill Sans"/>
                <a:ea typeface="Gill Sans"/>
                <a:cs typeface="Gill Sans"/>
                <a:sym typeface="Gill Sans"/>
              </a:defRPr>
            </a:pPr>
            <a:r>
              <a:t> </a:t>
            </a:r>
          </a:p>
          <a:p>
            <a:pPr algn="l">
              <a:defRPr sz="2000">
                <a:latin typeface="Gill Sans"/>
                <a:ea typeface="Gill Sans"/>
                <a:cs typeface="Gill Sans"/>
                <a:sym typeface="Gill Sans"/>
              </a:defRPr>
            </a:pPr>
            <a:r>
              <a:t>Understand the key data structures in R.</a:t>
            </a:r>
            <a:br/>
            <a:endParaRPr/>
          </a:p>
          <a:p>
            <a:pPr algn="l">
              <a:defRPr sz="2000">
                <a:latin typeface="Gill Sans"/>
                <a:ea typeface="Gill Sans"/>
                <a:cs typeface="Gill Sans"/>
                <a:sym typeface="Gill Sans"/>
              </a:defRPr>
            </a:pPr>
            <a:r>
              <a:t>Manage and manipulate data with dates and times, missing values and categorical variables in R.</a:t>
            </a:r>
          </a:p>
          <a:p>
            <a:pPr algn="l">
              <a:defRPr sz="2000">
                <a:latin typeface="Gill Sans"/>
                <a:ea typeface="Gill Sans"/>
                <a:cs typeface="Gill Sans"/>
                <a:sym typeface="Gill Sans"/>
              </a:defRPr>
            </a:pPr>
            <a:r>
              <a:t> </a:t>
            </a:r>
          </a:p>
          <a:p>
            <a:pPr algn="l">
              <a:defRPr sz="2000">
                <a:latin typeface="Gill Sans"/>
                <a:ea typeface="Gill Sans"/>
                <a:cs typeface="Gill Sans"/>
                <a:sym typeface="Gill Sans"/>
              </a:defRPr>
            </a:pPr>
            <a:r>
              <a:t>Rename data frame columns.</a:t>
            </a:r>
            <a:br/>
            <a:endParaRPr/>
          </a:p>
        </p:txBody>
      </p:sp>
      <p:sp>
        <p:nvSpPr>
          <p:cNvPr id="161" name="Data visualization components"/>
          <p:cNvSpPr txBox="1"/>
          <p:nvPr/>
        </p:nvSpPr>
        <p:spPr>
          <a:xfrm rot="16200000">
            <a:off x="-931282" y="2606323"/>
            <a:ext cx="3770087"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chemeClr val="accent1">
                    <a:hueOff val="47394"/>
                    <a:satOff val="-25753"/>
                    <a:lumOff val="-7544"/>
                  </a:schemeClr>
                </a:solidFill>
                <a:latin typeface="Gill Sans"/>
                <a:ea typeface="Gill Sans"/>
                <a:cs typeface="Gill Sans"/>
                <a:sym typeface="Gill Sans"/>
              </a:defRPr>
            </a:lvl1pPr>
          </a:lstStyle>
          <a:p>
            <a:r>
              <a:t>Data visualization components</a:t>
            </a:r>
          </a:p>
        </p:txBody>
      </p:sp>
      <p:sp>
        <p:nvSpPr>
          <p:cNvPr id="162" name="Data wrangling components"/>
          <p:cNvSpPr txBox="1"/>
          <p:nvPr/>
        </p:nvSpPr>
        <p:spPr>
          <a:xfrm rot="16200000">
            <a:off x="-931282" y="6460524"/>
            <a:ext cx="3770087"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Gill Sans"/>
                <a:ea typeface="Gill Sans"/>
                <a:cs typeface="Gill Sans"/>
                <a:sym typeface="Gill Sans"/>
              </a:defRPr>
            </a:lvl1pPr>
          </a:lstStyle>
          <a:p>
            <a:r>
              <a:t>Data wrangling components</a:t>
            </a:r>
          </a:p>
        </p:txBody>
      </p:sp>
      <p:sp>
        <p:nvSpPr>
          <p:cNvPr id="163" name="Learning outcomes"/>
          <p:cNvSpPr txBox="1"/>
          <p:nvPr/>
        </p:nvSpPr>
        <p:spPr>
          <a:xfrm>
            <a:off x="4274528" y="315629"/>
            <a:ext cx="3646216"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Gill Sans"/>
                <a:ea typeface="Gill Sans"/>
                <a:cs typeface="Gill Sans"/>
                <a:sym typeface="Gill Sans"/>
              </a:defRPr>
            </a:lvl1pPr>
          </a:lstStyle>
          <a:p>
            <a:r>
              <a:t>Learning outcomes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4324" b="21715"/>
          <a:stretch/>
        </p:blipFill>
        <p:spPr>
          <a:xfrm>
            <a:off x="0" y="1219200"/>
            <a:ext cx="13187680" cy="7315200"/>
          </a:xfrm>
          <a:prstGeom prst="rect">
            <a:avLst/>
          </a:prstGeom>
        </p:spPr>
      </p:pic>
      <p:sp>
        <p:nvSpPr>
          <p:cNvPr id="2" name="TextBox 1"/>
          <p:cNvSpPr txBox="1"/>
          <p:nvPr/>
        </p:nvSpPr>
        <p:spPr>
          <a:xfrm>
            <a:off x="329517" y="1620518"/>
            <a:ext cx="10862833" cy="683264"/>
          </a:xfrm>
          <a:prstGeom prst="rect">
            <a:avLst/>
          </a:prstGeom>
          <a:noFill/>
        </p:spPr>
        <p:txBody>
          <a:bodyPr wrap="square" rtlCol="0">
            <a:spAutoFit/>
          </a:bodyPr>
          <a:lstStyle/>
          <a:p>
            <a:pPr algn="l" defTabSz="975390" hangingPunct="1"/>
            <a:r>
              <a:rPr lang="en-CA" sz="3840" kern="1200" dirty="0">
                <a:solidFill>
                  <a:srgbClr val="FFFFFF"/>
                </a:solidFill>
                <a:latin typeface="Avenir Book" charset="0"/>
                <a:ea typeface="Avenir Book" charset="0"/>
                <a:cs typeface="Avenir Book" charset="0"/>
              </a:rPr>
              <a:t>“When the tide goes out, the table is set”</a:t>
            </a:r>
          </a:p>
        </p:txBody>
      </p:sp>
      <p:sp>
        <p:nvSpPr>
          <p:cNvPr id="17" name="TextBox 16"/>
          <p:cNvSpPr txBox="1"/>
          <p:nvPr/>
        </p:nvSpPr>
        <p:spPr>
          <a:xfrm>
            <a:off x="7368051" y="7643289"/>
            <a:ext cx="3600367" cy="683264"/>
          </a:xfrm>
          <a:prstGeom prst="rect">
            <a:avLst/>
          </a:prstGeom>
          <a:noFill/>
        </p:spPr>
        <p:txBody>
          <a:bodyPr wrap="square" rtlCol="0">
            <a:spAutoFit/>
          </a:bodyPr>
          <a:lstStyle/>
          <a:p>
            <a:pPr algn="l" defTabSz="975390" hangingPunct="1"/>
            <a:r>
              <a:rPr lang="en-CA" sz="1920" kern="1200" dirty="0">
                <a:solidFill>
                  <a:srgbClr val="FFFFFF"/>
                </a:solidFill>
                <a:latin typeface="Arial"/>
              </a:rPr>
              <a:t>Chief Leah George-Wilson, </a:t>
            </a:r>
            <a:r>
              <a:rPr lang="en-CA" sz="1920" kern="1200" dirty="0" err="1">
                <a:solidFill>
                  <a:srgbClr val="FFFFFF"/>
                </a:solidFill>
                <a:latin typeface="Arial"/>
              </a:rPr>
              <a:t>Tsleil-Watuth</a:t>
            </a:r>
            <a:r>
              <a:rPr lang="en-CA" sz="1920" kern="1200" dirty="0">
                <a:solidFill>
                  <a:srgbClr val="FFFFFF"/>
                </a:solidFill>
                <a:latin typeface="Arial"/>
              </a:rPr>
              <a:t> </a:t>
            </a:r>
          </a:p>
        </p:txBody>
      </p:sp>
      <p:pic>
        <p:nvPicPr>
          <p:cNvPr id="12" name="Picture 11"/>
          <p:cNvPicPr>
            <a:picLocks noChangeAspect="1"/>
          </p:cNvPicPr>
          <p:nvPr/>
        </p:nvPicPr>
        <p:blipFill>
          <a:blip r:embed="rId4"/>
          <a:stretch>
            <a:fillRect/>
          </a:stretch>
        </p:blipFill>
        <p:spPr>
          <a:xfrm>
            <a:off x="10552243" y="6552550"/>
            <a:ext cx="2635438" cy="1981850"/>
          </a:xfrm>
          <a:prstGeom prst="rect">
            <a:avLst/>
          </a:prstGeom>
          <a:ln w="38100">
            <a:solidFill>
              <a:srgbClr val="00B0F0"/>
            </a:solidFill>
          </a:ln>
        </p:spPr>
      </p:pic>
    </p:spTree>
    <p:extLst>
      <p:ext uri="{BB962C8B-B14F-4D97-AF65-F5344CB8AC3E}">
        <p14:creationId xmlns:p14="http://schemas.microsoft.com/office/powerpoint/2010/main" val="120952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4324" b="21715"/>
          <a:stretch/>
        </p:blipFill>
        <p:spPr>
          <a:xfrm>
            <a:off x="0" y="1219200"/>
            <a:ext cx="13187680" cy="7315200"/>
          </a:xfrm>
          <a:prstGeom prst="rect">
            <a:avLst/>
          </a:prstGeom>
        </p:spPr>
      </p:pic>
      <p:sp>
        <p:nvSpPr>
          <p:cNvPr id="2" name="TextBox 1"/>
          <p:cNvSpPr txBox="1"/>
          <p:nvPr/>
        </p:nvSpPr>
        <p:spPr>
          <a:xfrm>
            <a:off x="329517" y="1620518"/>
            <a:ext cx="10862833" cy="683264"/>
          </a:xfrm>
          <a:prstGeom prst="rect">
            <a:avLst/>
          </a:prstGeom>
          <a:noFill/>
        </p:spPr>
        <p:txBody>
          <a:bodyPr wrap="square" rtlCol="0">
            <a:spAutoFit/>
          </a:bodyPr>
          <a:lstStyle/>
          <a:p>
            <a:pPr algn="l" defTabSz="975390" hangingPunct="1"/>
            <a:r>
              <a:rPr lang="en-CA" sz="3840" kern="1200" dirty="0">
                <a:solidFill>
                  <a:srgbClr val="FFFFFF"/>
                </a:solidFill>
                <a:latin typeface="Avenir Book" charset="0"/>
                <a:ea typeface="Avenir Book" charset="0"/>
                <a:cs typeface="Avenir Book" charset="0"/>
              </a:rPr>
              <a:t>“When the tide goes out, the table is set”</a:t>
            </a:r>
          </a:p>
        </p:txBody>
      </p:sp>
      <p:cxnSp>
        <p:nvCxnSpPr>
          <p:cNvPr id="6" name="Straight Connector 5"/>
          <p:cNvCxnSpPr/>
          <p:nvPr/>
        </p:nvCxnSpPr>
        <p:spPr>
          <a:xfrm>
            <a:off x="2853979" y="2309938"/>
            <a:ext cx="290695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20645" y="2309938"/>
            <a:ext cx="2906955" cy="0"/>
          </a:xfrm>
          <a:prstGeom prst="line">
            <a:avLst/>
          </a:prstGeom>
          <a:ln w="76200">
            <a:solidFill>
              <a:srgbClr val="0099CE"/>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51130" y="2655912"/>
            <a:ext cx="2887830" cy="617541"/>
          </a:xfrm>
          <a:prstGeom prst="rect">
            <a:avLst/>
          </a:prstGeom>
          <a:noFill/>
        </p:spPr>
        <p:txBody>
          <a:bodyPr wrap="square" rtlCol="0">
            <a:spAutoFit/>
          </a:bodyPr>
          <a:lstStyle/>
          <a:p>
            <a:pPr algn="l" defTabSz="975390" hangingPunct="1"/>
            <a:r>
              <a:rPr lang="en-CA" sz="3413" b="1" kern="1200" dirty="0">
                <a:solidFill>
                  <a:srgbClr val="FFAB40"/>
                </a:solidFill>
                <a:latin typeface="Avenir Book" charset="0"/>
                <a:ea typeface="Avenir Book" charset="0"/>
                <a:cs typeface="Avenir Book" charset="0"/>
              </a:rPr>
              <a:t>Ecosystem</a:t>
            </a:r>
          </a:p>
        </p:txBody>
      </p:sp>
      <p:sp>
        <p:nvSpPr>
          <p:cNvPr id="10" name="TextBox 9"/>
          <p:cNvSpPr txBox="1"/>
          <p:nvPr/>
        </p:nvSpPr>
        <p:spPr>
          <a:xfrm>
            <a:off x="5760934" y="2662465"/>
            <a:ext cx="4130937" cy="617541"/>
          </a:xfrm>
          <a:prstGeom prst="rect">
            <a:avLst/>
          </a:prstGeom>
          <a:noFill/>
        </p:spPr>
        <p:txBody>
          <a:bodyPr wrap="square" rtlCol="0">
            <a:spAutoFit/>
          </a:bodyPr>
          <a:lstStyle/>
          <a:p>
            <a:pPr algn="l" defTabSz="975390" hangingPunct="1"/>
            <a:r>
              <a:rPr lang="en-CA" sz="3413" b="1" kern="1200" dirty="0">
                <a:solidFill>
                  <a:srgbClr val="0099CE"/>
                </a:solidFill>
                <a:latin typeface="Avenir Book" charset="0"/>
                <a:ea typeface="Avenir Book" charset="0"/>
                <a:cs typeface="Avenir Book" charset="0"/>
              </a:rPr>
              <a:t>Human well-being</a:t>
            </a:r>
          </a:p>
        </p:txBody>
      </p:sp>
      <p:cxnSp>
        <p:nvCxnSpPr>
          <p:cNvPr id="11" name="Straight Connector 10"/>
          <p:cNvCxnSpPr/>
          <p:nvPr/>
        </p:nvCxnSpPr>
        <p:spPr>
          <a:xfrm>
            <a:off x="836323" y="2510748"/>
            <a:ext cx="4924611" cy="872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06275" y="3256602"/>
            <a:ext cx="2887830" cy="617541"/>
          </a:xfrm>
          <a:prstGeom prst="rect">
            <a:avLst/>
          </a:prstGeom>
          <a:noFill/>
        </p:spPr>
        <p:txBody>
          <a:bodyPr wrap="square" rtlCol="0">
            <a:spAutoFit/>
          </a:bodyPr>
          <a:lstStyle/>
          <a:p>
            <a:pPr algn="l" defTabSz="975390" hangingPunct="1"/>
            <a:r>
              <a:rPr lang="en-CA" sz="3413" b="1" kern="1200" dirty="0">
                <a:solidFill>
                  <a:srgbClr val="92D050"/>
                </a:solidFill>
                <a:latin typeface="Avenir Book" charset="0"/>
                <a:ea typeface="Avenir Book" charset="0"/>
                <a:cs typeface="Avenir Book" charset="0"/>
              </a:rPr>
              <a:t>Change</a:t>
            </a:r>
          </a:p>
        </p:txBody>
      </p:sp>
      <p:sp>
        <p:nvSpPr>
          <p:cNvPr id="16" name="Freeform 15"/>
          <p:cNvSpPr/>
          <p:nvPr/>
        </p:nvSpPr>
        <p:spPr>
          <a:xfrm>
            <a:off x="204146" y="4043662"/>
            <a:ext cx="1882672" cy="998226"/>
          </a:xfrm>
          <a:custGeom>
            <a:avLst/>
            <a:gdLst>
              <a:gd name="connsiteX0" fmla="*/ 0 w 1765005"/>
              <a:gd name="connsiteY0" fmla="*/ 935665 h 935837"/>
              <a:gd name="connsiteX1" fmla="*/ 637954 w 1765005"/>
              <a:gd name="connsiteY1" fmla="*/ 0 h 935837"/>
              <a:gd name="connsiteX2" fmla="*/ 1233377 w 1765005"/>
              <a:gd name="connsiteY2" fmla="*/ 935665 h 935837"/>
              <a:gd name="connsiteX3" fmla="*/ 1765005 w 1765005"/>
              <a:gd name="connsiteY3" fmla="*/ 85061 h 935837"/>
              <a:gd name="connsiteX4" fmla="*/ 1765005 w 1765005"/>
              <a:gd name="connsiteY4" fmla="*/ 85061 h 93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005" h="935837">
                <a:moveTo>
                  <a:pt x="0" y="935665"/>
                </a:moveTo>
                <a:cubicBezTo>
                  <a:pt x="216195" y="467832"/>
                  <a:pt x="432391" y="0"/>
                  <a:pt x="637954" y="0"/>
                </a:cubicBezTo>
                <a:cubicBezTo>
                  <a:pt x="843517" y="0"/>
                  <a:pt x="1045535" y="921488"/>
                  <a:pt x="1233377" y="935665"/>
                </a:cubicBezTo>
                <a:cubicBezTo>
                  <a:pt x="1421219" y="949842"/>
                  <a:pt x="1765005" y="85061"/>
                  <a:pt x="1765005" y="85061"/>
                </a:cubicBezTo>
                <a:lnTo>
                  <a:pt x="1765005" y="85061"/>
                </a:lnTo>
              </a:path>
            </a:pathLst>
          </a:cu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en-CA" sz="1920" kern="1200">
              <a:solidFill>
                <a:srgbClr val="FFFFFF"/>
              </a:solidFill>
              <a:latin typeface="Arial"/>
            </a:endParaRPr>
          </a:p>
        </p:txBody>
      </p:sp>
      <p:sp>
        <p:nvSpPr>
          <p:cNvPr id="17" name="TextBox 16"/>
          <p:cNvSpPr txBox="1"/>
          <p:nvPr/>
        </p:nvSpPr>
        <p:spPr>
          <a:xfrm>
            <a:off x="7327417" y="7643289"/>
            <a:ext cx="3600367" cy="683264"/>
          </a:xfrm>
          <a:prstGeom prst="rect">
            <a:avLst/>
          </a:prstGeom>
          <a:noFill/>
        </p:spPr>
        <p:txBody>
          <a:bodyPr wrap="square" rtlCol="0">
            <a:spAutoFit/>
          </a:bodyPr>
          <a:lstStyle/>
          <a:p>
            <a:pPr algn="l" defTabSz="975390" hangingPunct="1"/>
            <a:r>
              <a:rPr lang="en-CA" sz="1920" kern="1200">
                <a:solidFill>
                  <a:srgbClr val="FFFFFF"/>
                </a:solidFill>
                <a:latin typeface="Arial"/>
              </a:rPr>
              <a:t>Chief Leah George-Wilson, </a:t>
            </a:r>
            <a:r>
              <a:rPr lang="en-CA" sz="1920" kern="1200" dirty="0" err="1">
                <a:solidFill>
                  <a:srgbClr val="FFFFFF"/>
                </a:solidFill>
                <a:latin typeface="Arial"/>
              </a:rPr>
              <a:t>Tsleil-Watuth</a:t>
            </a:r>
            <a:r>
              <a:rPr lang="en-CA" sz="1920" kern="1200" dirty="0">
                <a:solidFill>
                  <a:srgbClr val="FFFFFF"/>
                </a:solidFill>
                <a:latin typeface="Arial"/>
              </a:rPr>
              <a:t> </a:t>
            </a:r>
          </a:p>
        </p:txBody>
      </p:sp>
      <p:sp>
        <p:nvSpPr>
          <p:cNvPr id="3" name="TextBox 2"/>
          <p:cNvSpPr txBox="1"/>
          <p:nvPr/>
        </p:nvSpPr>
        <p:spPr>
          <a:xfrm>
            <a:off x="2290963" y="4490828"/>
            <a:ext cx="8063887" cy="1668149"/>
          </a:xfrm>
          <a:prstGeom prst="rect">
            <a:avLst/>
          </a:prstGeom>
          <a:noFill/>
        </p:spPr>
        <p:txBody>
          <a:bodyPr wrap="square" rtlCol="0">
            <a:spAutoFit/>
          </a:bodyPr>
          <a:lstStyle/>
          <a:p>
            <a:pPr algn="l" defTabSz="975390" hangingPunct="1"/>
            <a:r>
              <a:rPr lang="en-CA" sz="5120" kern="1200" dirty="0">
                <a:solidFill>
                  <a:srgbClr val="FFFDFF"/>
                </a:solidFill>
                <a:latin typeface="Avenir Book" charset="0"/>
                <a:ea typeface="Avenir Book" charset="0"/>
                <a:cs typeface="Avenir Book" charset="0"/>
              </a:rPr>
              <a:t>Changing, </a:t>
            </a:r>
            <a:r>
              <a:rPr lang="en-CA" sz="5120" kern="1200">
                <a:solidFill>
                  <a:srgbClr val="FFFDFF"/>
                </a:solidFill>
                <a:latin typeface="Avenir Book" charset="0"/>
                <a:ea typeface="Avenir Book" charset="0"/>
                <a:cs typeface="Avenir Book" charset="0"/>
              </a:rPr>
              <a:t>living coastal system</a:t>
            </a:r>
            <a:endParaRPr lang="en-CA" sz="5120" kern="1200" dirty="0">
              <a:solidFill>
                <a:srgbClr val="FFFDFF"/>
              </a:solidFill>
              <a:latin typeface="Avenir Book" charset="0"/>
              <a:ea typeface="Avenir Book" charset="0"/>
              <a:cs typeface="Avenir Book" charset="0"/>
            </a:endParaRPr>
          </a:p>
        </p:txBody>
      </p:sp>
      <p:pic>
        <p:nvPicPr>
          <p:cNvPr id="12" name="Picture 11"/>
          <p:cNvPicPr>
            <a:picLocks noChangeAspect="1"/>
          </p:cNvPicPr>
          <p:nvPr/>
        </p:nvPicPr>
        <p:blipFill>
          <a:blip r:embed="rId4"/>
          <a:stretch>
            <a:fillRect/>
          </a:stretch>
        </p:blipFill>
        <p:spPr>
          <a:xfrm>
            <a:off x="10552243" y="6552550"/>
            <a:ext cx="2635438" cy="1981850"/>
          </a:xfrm>
          <a:prstGeom prst="rect">
            <a:avLst/>
          </a:prstGeom>
          <a:ln w="38100">
            <a:solidFill>
              <a:srgbClr val="00B0F0"/>
            </a:solidFill>
          </a:ln>
        </p:spPr>
      </p:pic>
    </p:spTree>
    <p:extLst>
      <p:ext uri="{BB962C8B-B14F-4D97-AF65-F5344CB8AC3E}">
        <p14:creationId xmlns:p14="http://schemas.microsoft.com/office/powerpoint/2010/main" val="17262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9887" b="11530"/>
          <a:stretch/>
        </p:blipFill>
        <p:spPr>
          <a:xfrm>
            <a:off x="0" y="1219200"/>
            <a:ext cx="13004800" cy="6379212"/>
          </a:xfrm>
          <a:prstGeom prst="rect">
            <a:avLst/>
          </a:prstGeom>
        </p:spPr>
      </p:pic>
      <p:sp>
        <p:nvSpPr>
          <p:cNvPr id="2" name="TextBox 1"/>
          <p:cNvSpPr txBox="1"/>
          <p:nvPr/>
        </p:nvSpPr>
        <p:spPr>
          <a:xfrm>
            <a:off x="8300938" y="8017162"/>
            <a:ext cx="6315950" cy="387798"/>
          </a:xfrm>
          <a:prstGeom prst="rect">
            <a:avLst/>
          </a:prstGeom>
          <a:solidFill>
            <a:schemeClr val="bg1"/>
          </a:solidFill>
        </p:spPr>
        <p:txBody>
          <a:bodyPr wrap="square" rtlCol="0">
            <a:spAutoFit/>
          </a:bodyPr>
          <a:lstStyle/>
          <a:p>
            <a:pPr algn="l" defTabSz="975390" hangingPunct="1"/>
            <a:r>
              <a:rPr lang="en-CA" sz="1920" kern="1200" dirty="0">
                <a:latin typeface="Arial"/>
              </a:rPr>
              <a:t>Fishers in Madagascar (Credit: </a:t>
            </a:r>
            <a:r>
              <a:rPr lang="en-CA" sz="1920" kern="1200" dirty="0" err="1">
                <a:latin typeface="Arial"/>
              </a:rPr>
              <a:t>artush</a:t>
            </a:r>
            <a:r>
              <a:rPr lang="en-CA" sz="1920" kern="1200" dirty="0">
                <a:latin typeface="Arial"/>
              </a:rPr>
              <a:t>)</a:t>
            </a:r>
          </a:p>
        </p:txBody>
      </p:sp>
      <p:sp>
        <p:nvSpPr>
          <p:cNvPr id="11" name="Rectangle 10"/>
          <p:cNvSpPr/>
          <p:nvPr/>
        </p:nvSpPr>
        <p:spPr>
          <a:xfrm>
            <a:off x="0" y="7702465"/>
            <a:ext cx="10417675" cy="683264"/>
          </a:xfrm>
          <a:prstGeom prst="rect">
            <a:avLst/>
          </a:prstGeom>
        </p:spPr>
        <p:txBody>
          <a:bodyPr wrap="square">
            <a:spAutoFit/>
          </a:bodyPr>
          <a:lstStyle/>
          <a:p>
            <a:pPr algn="l" defTabSz="975390" hangingPunct="1"/>
            <a:r>
              <a:rPr lang="en-CA" sz="1920" b="1" kern="1200" dirty="0">
                <a:latin typeface="Arial"/>
              </a:rPr>
              <a:t>Bernhardt</a:t>
            </a:r>
            <a:r>
              <a:rPr lang="en-CA" sz="1920" kern="1200" dirty="0">
                <a:latin typeface="Arial"/>
              </a:rPr>
              <a:t> and Leslie, 2013, </a:t>
            </a:r>
            <a:r>
              <a:rPr lang="en-CA" sz="1920" i="1" kern="1200" dirty="0">
                <a:latin typeface="Arial"/>
              </a:rPr>
              <a:t>Annual Review of Marine Science</a:t>
            </a:r>
          </a:p>
          <a:p>
            <a:pPr algn="l" defTabSz="975390" hangingPunct="1"/>
            <a:r>
              <a:rPr lang="en-CA" sz="1920" kern="1200" dirty="0">
                <a:latin typeface="Arial"/>
              </a:rPr>
              <a:t>Singh, </a:t>
            </a:r>
            <a:r>
              <a:rPr lang="en-CA" sz="1920" kern="1200" dirty="0" err="1">
                <a:latin typeface="Arial"/>
              </a:rPr>
              <a:t>Hilmi</a:t>
            </a:r>
            <a:r>
              <a:rPr lang="en-CA" sz="1920" kern="1200" dirty="0">
                <a:latin typeface="Arial"/>
              </a:rPr>
              <a:t>, </a:t>
            </a:r>
            <a:r>
              <a:rPr lang="en-CA" sz="1920" b="1" kern="1200" dirty="0">
                <a:latin typeface="Arial"/>
              </a:rPr>
              <a:t>Bernhardt</a:t>
            </a:r>
            <a:r>
              <a:rPr lang="en-CA" sz="1920" kern="1200" dirty="0">
                <a:latin typeface="Arial"/>
              </a:rPr>
              <a:t> et al. 2019, </a:t>
            </a:r>
            <a:r>
              <a:rPr lang="en-CA" sz="1920" i="1" kern="1200" dirty="0">
                <a:latin typeface="Arial"/>
              </a:rPr>
              <a:t>People and Nature</a:t>
            </a:r>
          </a:p>
        </p:txBody>
      </p:sp>
    </p:spTree>
    <p:extLst>
      <p:ext uri="{BB962C8B-B14F-4D97-AF65-F5344CB8AC3E}">
        <p14:creationId xmlns:p14="http://schemas.microsoft.com/office/powerpoint/2010/main" val="186860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9887" b="11530"/>
          <a:stretch/>
        </p:blipFill>
        <p:spPr>
          <a:xfrm>
            <a:off x="0" y="1219200"/>
            <a:ext cx="13004800" cy="6379212"/>
          </a:xfrm>
          <a:prstGeom prst="rect">
            <a:avLst/>
          </a:prstGeom>
        </p:spPr>
      </p:pic>
      <p:sp>
        <p:nvSpPr>
          <p:cNvPr id="2" name="TextBox 1"/>
          <p:cNvSpPr txBox="1"/>
          <p:nvPr/>
        </p:nvSpPr>
        <p:spPr>
          <a:xfrm>
            <a:off x="8300938" y="8017162"/>
            <a:ext cx="6315950" cy="387798"/>
          </a:xfrm>
          <a:prstGeom prst="rect">
            <a:avLst/>
          </a:prstGeom>
          <a:solidFill>
            <a:schemeClr val="bg1"/>
          </a:solidFill>
        </p:spPr>
        <p:txBody>
          <a:bodyPr wrap="square" rtlCol="0">
            <a:spAutoFit/>
          </a:bodyPr>
          <a:lstStyle/>
          <a:p>
            <a:pPr algn="l" defTabSz="975390" hangingPunct="1"/>
            <a:r>
              <a:rPr lang="en-CA" sz="1920" kern="1200" dirty="0">
                <a:latin typeface="Arial"/>
              </a:rPr>
              <a:t>Fishers in Madagascar (Credit: </a:t>
            </a:r>
            <a:r>
              <a:rPr lang="en-CA" sz="1920" kern="1200" dirty="0" err="1">
                <a:latin typeface="Arial"/>
              </a:rPr>
              <a:t>artush</a:t>
            </a:r>
            <a:r>
              <a:rPr lang="en-CA" sz="1920" kern="1200" dirty="0">
                <a:latin typeface="Arial"/>
              </a:rPr>
              <a:t>)</a:t>
            </a:r>
          </a:p>
        </p:txBody>
      </p:sp>
      <p:sp>
        <p:nvSpPr>
          <p:cNvPr id="9" name="TextBox 8"/>
          <p:cNvSpPr txBox="1"/>
          <p:nvPr/>
        </p:nvSpPr>
        <p:spPr>
          <a:xfrm>
            <a:off x="-9250" y="1371653"/>
            <a:ext cx="13142384" cy="1274195"/>
          </a:xfrm>
          <a:prstGeom prst="rect">
            <a:avLst/>
          </a:prstGeom>
          <a:noFill/>
        </p:spPr>
        <p:txBody>
          <a:bodyPr wrap="square" rtlCol="0">
            <a:spAutoFit/>
          </a:bodyPr>
          <a:lstStyle/>
          <a:p>
            <a:pPr defTabSz="975390" hangingPunct="1"/>
            <a:r>
              <a:rPr lang="en-CA" sz="3840" b="1" kern="1200" dirty="0">
                <a:latin typeface="Avenir Book" charset="0"/>
                <a:ea typeface="Avenir Book" charset="0"/>
                <a:cs typeface="Avenir Book" charset="0"/>
              </a:rPr>
              <a:t>Climate change is pushing the Sustainable Development Goals further out of reach</a:t>
            </a:r>
          </a:p>
        </p:txBody>
      </p:sp>
      <p:pic>
        <p:nvPicPr>
          <p:cNvPr id="10" name="Picture 9"/>
          <p:cNvPicPr>
            <a:picLocks noChangeAspect="1"/>
          </p:cNvPicPr>
          <p:nvPr/>
        </p:nvPicPr>
        <p:blipFill>
          <a:blip r:embed="rId4"/>
          <a:stretch>
            <a:fillRect/>
          </a:stretch>
        </p:blipFill>
        <p:spPr>
          <a:xfrm>
            <a:off x="8136046" y="3319226"/>
            <a:ext cx="5636591" cy="5636591"/>
          </a:xfrm>
          <a:prstGeom prst="rect">
            <a:avLst/>
          </a:prstGeom>
        </p:spPr>
      </p:pic>
      <p:sp>
        <p:nvSpPr>
          <p:cNvPr id="11" name="Rectangle 10"/>
          <p:cNvSpPr/>
          <p:nvPr/>
        </p:nvSpPr>
        <p:spPr>
          <a:xfrm>
            <a:off x="0" y="7702465"/>
            <a:ext cx="10417675" cy="683264"/>
          </a:xfrm>
          <a:prstGeom prst="rect">
            <a:avLst/>
          </a:prstGeom>
        </p:spPr>
        <p:txBody>
          <a:bodyPr wrap="square">
            <a:spAutoFit/>
          </a:bodyPr>
          <a:lstStyle/>
          <a:p>
            <a:pPr algn="l" defTabSz="975390" hangingPunct="1"/>
            <a:r>
              <a:rPr lang="en-CA" sz="1920" b="1" kern="1200" dirty="0">
                <a:latin typeface="Arial"/>
              </a:rPr>
              <a:t>Bernhardt</a:t>
            </a:r>
            <a:r>
              <a:rPr lang="en-CA" sz="1920" kern="1200" dirty="0">
                <a:latin typeface="Arial"/>
              </a:rPr>
              <a:t> and Leslie, 2013, </a:t>
            </a:r>
            <a:r>
              <a:rPr lang="en-CA" sz="1920" i="1" kern="1200" dirty="0">
                <a:latin typeface="Arial"/>
              </a:rPr>
              <a:t>Annual Review of Marine Science</a:t>
            </a:r>
          </a:p>
          <a:p>
            <a:pPr algn="l" defTabSz="975390" hangingPunct="1"/>
            <a:r>
              <a:rPr lang="en-CA" sz="1920" kern="1200" dirty="0">
                <a:latin typeface="Arial"/>
              </a:rPr>
              <a:t>Singh, </a:t>
            </a:r>
            <a:r>
              <a:rPr lang="en-CA" sz="1920" kern="1200" dirty="0" err="1">
                <a:latin typeface="Arial"/>
              </a:rPr>
              <a:t>Hilmi</a:t>
            </a:r>
            <a:r>
              <a:rPr lang="en-CA" sz="1920" kern="1200" dirty="0">
                <a:latin typeface="Arial"/>
              </a:rPr>
              <a:t>, </a:t>
            </a:r>
            <a:r>
              <a:rPr lang="en-CA" sz="1920" b="1" kern="1200" dirty="0">
                <a:latin typeface="Arial"/>
              </a:rPr>
              <a:t>Bernhardt</a:t>
            </a:r>
            <a:r>
              <a:rPr lang="en-CA" sz="1920" kern="1200" dirty="0">
                <a:latin typeface="Arial"/>
              </a:rPr>
              <a:t> et al. 2019, </a:t>
            </a:r>
            <a:r>
              <a:rPr lang="en-CA" sz="1920" i="1" kern="1200" dirty="0">
                <a:latin typeface="Arial"/>
              </a:rPr>
              <a:t>People and Nature</a:t>
            </a:r>
          </a:p>
        </p:txBody>
      </p:sp>
    </p:spTree>
    <p:extLst>
      <p:ext uri="{BB962C8B-B14F-4D97-AF65-F5344CB8AC3E}">
        <p14:creationId xmlns:p14="http://schemas.microsoft.com/office/powerpoint/2010/main" val="30324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2"/>
          <p:cNvSpPr txBox="1">
            <a:spLocks/>
          </p:cNvSpPr>
          <p:nvPr/>
        </p:nvSpPr>
        <p:spPr>
          <a:xfrm>
            <a:off x="1" y="1272425"/>
            <a:ext cx="13004799" cy="2391808"/>
          </a:xfrm>
          <a:prstGeom prst="rect">
            <a:avLst/>
          </a:prstGeom>
          <a:noFill/>
          <a:ln>
            <a:noFill/>
          </a:ln>
        </p:spPr>
        <p:txBody>
          <a:bodyPr vert="horz" lIns="130027" tIns="130027" rIns="130027" bIns="130027"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defTabSz="975390" hangingPunct="1">
              <a:buClr>
                <a:srgbClr val="000000"/>
              </a:buClr>
            </a:pPr>
            <a:r>
              <a:rPr lang="en-CA" sz="4693" b="1" dirty="0">
                <a:solidFill>
                  <a:srgbClr val="000000"/>
                </a:solidFill>
                <a:latin typeface="Avenir Book" charset="0"/>
                <a:ea typeface="Avenir Book" charset="0"/>
                <a:cs typeface="Avenir Book" charset="0"/>
                <a:sym typeface="Droid Sans"/>
              </a:rPr>
              <a:t>How do living systems, across scales, respond to environmental change?</a:t>
            </a:r>
            <a:endParaRPr lang="en" sz="4693" b="1" dirty="0">
              <a:solidFill>
                <a:srgbClr val="000000"/>
              </a:solidFill>
              <a:latin typeface="Avenir Book" charset="0"/>
              <a:ea typeface="Avenir Book" charset="0"/>
              <a:cs typeface="Avenir Book" charset="0"/>
              <a:sym typeface="Droid Sans"/>
            </a:endParaRPr>
          </a:p>
        </p:txBody>
      </p:sp>
      <p:pic>
        <p:nvPicPr>
          <p:cNvPr id="6" name="Picture 5"/>
          <p:cNvPicPr>
            <a:picLocks noChangeAspect="1"/>
          </p:cNvPicPr>
          <p:nvPr/>
        </p:nvPicPr>
        <p:blipFill>
          <a:blip r:embed="rId3"/>
          <a:stretch>
            <a:fillRect/>
          </a:stretch>
        </p:blipFill>
        <p:spPr>
          <a:xfrm>
            <a:off x="9927295" y="1778512"/>
            <a:ext cx="3567619" cy="3567619"/>
          </a:xfrm>
          <a:prstGeom prst="rect">
            <a:avLst/>
          </a:prstGeom>
        </p:spPr>
      </p:pic>
    </p:spTree>
    <p:extLst>
      <p:ext uri="{BB962C8B-B14F-4D97-AF65-F5344CB8AC3E}">
        <p14:creationId xmlns:p14="http://schemas.microsoft.com/office/powerpoint/2010/main" val="29124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2"/>
          <p:cNvSpPr txBox="1">
            <a:spLocks/>
          </p:cNvSpPr>
          <p:nvPr/>
        </p:nvSpPr>
        <p:spPr>
          <a:xfrm>
            <a:off x="1" y="1272425"/>
            <a:ext cx="13004799" cy="2391808"/>
          </a:xfrm>
          <a:prstGeom prst="rect">
            <a:avLst/>
          </a:prstGeom>
          <a:noFill/>
          <a:ln>
            <a:noFill/>
          </a:ln>
        </p:spPr>
        <p:txBody>
          <a:bodyPr vert="horz" lIns="130027" tIns="130027" rIns="130027" bIns="130027"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defTabSz="975390" hangingPunct="1">
              <a:buClr>
                <a:srgbClr val="000000"/>
              </a:buClr>
            </a:pPr>
            <a:r>
              <a:rPr lang="en-CA" sz="4693" b="1" dirty="0">
                <a:solidFill>
                  <a:srgbClr val="000000"/>
                </a:solidFill>
                <a:latin typeface="Avenir Book" charset="0"/>
                <a:ea typeface="Avenir Book" charset="0"/>
                <a:cs typeface="Avenir Book" charset="0"/>
                <a:sym typeface="Droid Sans"/>
              </a:rPr>
              <a:t>How do living systems, across scales, respond to environmental change?</a:t>
            </a:r>
            <a:endParaRPr lang="en" sz="4693" b="1" dirty="0">
              <a:solidFill>
                <a:srgbClr val="000000"/>
              </a:solidFill>
              <a:latin typeface="Avenir Book" charset="0"/>
              <a:ea typeface="Avenir Book" charset="0"/>
              <a:cs typeface="Avenir Book" charset="0"/>
              <a:sym typeface="Droid Sans"/>
            </a:endParaRPr>
          </a:p>
        </p:txBody>
      </p:sp>
      <p:grpSp>
        <p:nvGrpSpPr>
          <p:cNvPr id="14" name="Group 13"/>
          <p:cNvGrpSpPr/>
          <p:nvPr/>
        </p:nvGrpSpPr>
        <p:grpSpPr>
          <a:xfrm>
            <a:off x="5577138" y="2887431"/>
            <a:ext cx="5768000" cy="5187979"/>
            <a:chOff x="1024129" y="1573482"/>
            <a:chExt cx="5407500" cy="4863730"/>
          </a:xfrm>
        </p:grpSpPr>
        <p:sp>
          <p:nvSpPr>
            <p:cNvPr id="2" name="Oval 1"/>
            <p:cNvSpPr/>
            <p:nvPr/>
          </p:nvSpPr>
          <p:spPr>
            <a:xfrm>
              <a:off x="1024129" y="1573482"/>
              <a:ext cx="5407500" cy="486373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en-CA" sz="1920" kern="1200">
                <a:solidFill>
                  <a:srgbClr val="FFFFFF"/>
                </a:solidFill>
                <a:latin typeface="Arial"/>
              </a:endParaRPr>
            </a:p>
          </p:txBody>
        </p:sp>
        <p:sp>
          <p:nvSpPr>
            <p:cNvPr id="3" name="Rectangle 2"/>
            <p:cNvSpPr/>
            <p:nvPr/>
          </p:nvSpPr>
          <p:spPr>
            <a:xfrm>
              <a:off x="1753972" y="4309325"/>
              <a:ext cx="4265696" cy="1379405"/>
            </a:xfrm>
            <a:prstGeom prst="rect">
              <a:avLst/>
            </a:prstGeom>
          </p:spPr>
          <p:txBody>
            <a:bodyPr wrap="square">
              <a:spAutoFit/>
            </a:bodyPr>
            <a:lstStyle/>
            <a:p>
              <a:pPr defTabSz="975390" hangingPunct="1"/>
              <a:r>
                <a:rPr lang="en-CA" sz="2987" b="1" kern="1200" dirty="0">
                  <a:latin typeface="Avenir Book" charset="0"/>
                  <a:ea typeface="Avenir Book" charset="0"/>
                  <a:cs typeface="Avenir Book" charset="0"/>
                </a:rPr>
                <a:t>Consequences of ecological change for fisheries &amp; human health</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6543" b="89941" l="5469" r="89941">
                          <a14:foregroundMark x1="35742" y1="49023" x2="35742" y2="49023"/>
                          <a14:foregroundMark x1="46973" y1="51270" x2="46973" y2="51270"/>
                          <a14:foregroundMark x1="58789" y1="53125" x2="58789" y2="53125"/>
                          <a14:foregroundMark x1="26758" y1="13477" x2="26758" y2="13477"/>
                          <a14:foregroundMark x1="30566" y1="11914" x2="30566" y2="11914"/>
                          <a14:foregroundMark x1="34375" y1="11816" x2="34375" y2="11816"/>
                          <a14:foregroundMark x1="38867" y1="12793" x2="38867" y2="12793"/>
                          <a14:foregroundMark x1="26758" y1="24316" x2="26758" y2="24316"/>
                          <a14:foregroundMark x1="31543" y1="24414" x2="31543" y2="24414"/>
                          <a14:foregroundMark x1="36914" y1="23535" x2="36914" y2="23535"/>
                          <a14:foregroundMark x1="41699" y1="24121" x2="41699" y2="24121"/>
                          <a14:foregroundMark x1="46875" y1="24414" x2="46875" y2="24414"/>
                          <a14:foregroundMark x1="50879" y1="24316" x2="50879" y2="24316"/>
                          <a14:backgroundMark x1="51855" y1="22363" x2="51855" y2="22363"/>
                          <a14:backgroundMark x1="40332" y1="12207" x2="40332" y2="12207"/>
                          <a14:backgroundMark x1="35547" y1="10254" x2="35547" y2="10254"/>
                        </a14:backgroundRemoval>
                      </a14:imgEffect>
                    </a14:imgLayer>
                  </a14:imgProps>
                </a:ext>
              </a:extLst>
            </a:blip>
            <a:stretch>
              <a:fillRect/>
            </a:stretch>
          </p:blipFill>
          <p:spPr>
            <a:xfrm>
              <a:off x="1976579" y="2000519"/>
              <a:ext cx="2407907" cy="2407907"/>
            </a:xfrm>
            <a:prstGeom prst="rect">
              <a:avLst/>
            </a:prstGeom>
          </p:spPr>
        </p:pic>
      </p:grpSp>
      <p:grpSp>
        <p:nvGrpSpPr>
          <p:cNvPr id="15" name="Group 14"/>
          <p:cNvGrpSpPr/>
          <p:nvPr/>
        </p:nvGrpSpPr>
        <p:grpSpPr>
          <a:xfrm>
            <a:off x="944174" y="2994940"/>
            <a:ext cx="5528946" cy="4972963"/>
            <a:chOff x="5734549" y="1555468"/>
            <a:chExt cx="5183387" cy="4662153"/>
          </a:xfrm>
        </p:grpSpPr>
        <p:sp>
          <p:nvSpPr>
            <p:cNvPr id="11" name="Oval 10"/>
            <p:cNvSpPr/>
            <p:nvPr/>
          </p:nvSpPr>
          <p:spPr>
            <a:xfrm>
              <a:off x="5734549" y="1555468"/>
              <a:ext cx="5183387" cy="466215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en-CA" sz="1920" kern="1200">
                <a:solidFill>
                  <a:srgbClr val="FFFFFF"/>
                </a:solidFill>
                <a:latin typeface="Arial"/>
              </a:endParaRPr>
            </a:p>
          </p:txBody>
        </p:sp>
        <p:sp>
          <p:nvSpPr>
            <p:cNvPr id="12" name="Rectangle 11"/>
            <p:cNvSpPr/>
            <p:nvPr/>
          </p:nvSpPr>
          <p:spPr>
            <a:xfrm>
              <a:off x="6078111" y="4190523"/>
              <a:ext cx="4444566" cy="1379405"/>
            </a:xfrm>
            <a:prstGeom prst="rect">
              <a:avLst/>
            </a:prstGeom>
          </p:spPr>
          <p:txBody>
            <a:bodyPr wrap="square">
              <a:spAutoFit/>
            </a:bodyPr>
            <a:lstStyle/>
            <a:p>
              <a:pPr defTabSz="975390" hangingPunct="1"/>
              <a:r>
                <a:rPr lang="en-CA" sz="2987" b="1" kern="1200" dirty="0">
                  <a:latin typeface="Avenir Book" charset="0"/>
                  <a:ea typeface="Avenir Book" charset="0"/>
                  <a:cs typeface="Avenir Book" charset="0"/>
                </a:rPr>
                <a:t>Mechanistic understanding of global change in ecosystems</a:t>
              </a:r>
            </a:p>
          </p:txBody>
        </p: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4520" b="94633" l="5060" r="96131">
                          <a14:foregroundMark x1="61905" y1="54520" x2="61905" y2="54520"/>
                          <a14:foregroundMark x1="62500" y1="45480" x2="62500" y2="45480"/>
                          <a14:foregroundMark x1="78571" y1="52260" x2="78571" y2="52260"/>
                          <a14:foregroundMark x1="37202" y1="23729" x2="37202" y2="23729"/>
                          <a14:foregroundMark x1="42857" y1="24011" x2="42857" y2="24011"/>
                          <a14:foregroundMark x1="46726" y1="24859" x2="46726" y2="24859"/>
                          <a14:foregroundMark x1="50298" y1="24859" x2="50298" y2="24859"/>
                          <a14:foregroundMark x1="56250" y1="25141" x2="56250" y2="25141"/>
                          <a14:foregroundMark x1="65476" y1="25141" x2="65476" y2="25141"/>
                          <a14:foregroundMark x1="71429" y1="25706" x2="71429" y2="25706"/>
                          <a14:foregroundMark x1="77083" y1="25424" x2="77083" y2="25424"/>
                          <a14:foregroundMark x1="86607" y1="24294" x2="86607" y2="24294"/>
                          <a14:foregroundMark x1="80655" y1="24294" x2="80655" y2="24294"/>
                          <a14:foregroundMark x1="36905" y1="11582" x2="36905" y2="11582"/>
                          <a14:foregroundMark x1="41369" y1="12147" x2="41369" y2="12147"/>
                          <a14:foregroundMark x1="44048" y1="11582" x2="44048" y2="11582"/>
                          <a14:foregroundMark x1="47619" y1="11582" x2="47619" y2="11582"/>
                          <a14:backgroundMark x1="38690" y1="25989" x2="38690" y2="25989"/>
                          <a14:backgroundMark x1="38988" y1="22316" x2="38988" y2="22316"/>
                          <a14:backgroundMark x1="51488" y1="24859" x2="51488" y2="24859"/>
                          <a14:backgroundMark x1="85417" y1="22316" x2="85417" y2="22316"/>
                        </a14:backgroundRemoval>
                      </a14:imgEffect>
                    </a14:imgLayer>
                  </a14:imgProps>
                </a:ext>
              </a:extLst>
            </a:blip>
            <a:stretch>
              <a:fillRect/>
            </a:stretch>
          </p:blipFill>
          <p:spPr>
            <a:xfrm>
              <a:off x="6374793" y="2193924"/>
              <a:ext cx="1703239" cy="1794484"/>
            </a:xfrm>
            <a:prstGeom prst="rect">
              <a:avLst/>
            </a:prstGeom>
          </p:spPr>
        </p:pic>
      </p:grpSp>
      <p:pic>
        <p:nvPicPr>
          <p:cNvPr id="16" name="Picture 15"/>
          <p:cNvPicPr>
            <a:picLocks noChangeAspect="1"/>
          </p:cNvPicPr>
          <p:nvPr/>
        </p:nvPicPr>
        <p:blipFill>
          <a:blip r:embed="rId7"/>
          <a:stretch>
            <a:fillRect/>
          </a:stretch>
        </p:blipFill>
        <p:spPr>
          <a:xfrm>
            <a:off x="10596893" y="1818595"/>
            <a:ext cx="2844576" cy="2844576"/>
          </a:xfrm>
          <a:prstGeom prst="rect">
            <a:avLst/>
          </a:prstGeom>
        </p:spPr>
      </p:pic>
      <p:sp>
        <p:nvSpPr>
          <p:cNvPr id="17" name="Right Arrow 16"/>
          <p:cNvSpPr/>
          <p:nvPr/>
        </p:nvSpPr>
        <p:spPr>
          <a:xfrm rot="1151714">
            <a:off x="10634414" y="2733778"/>
            <a:ext cx="467638" cy="307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en-CA" sz="1920" kern="1200">
              <a:solidFill>
                <a:srgbClr val="FFFFFF"/>
              </a:solidFill>
              <a:latin typeface="Arial"/>
            </a:endParaRPr>
          </a:p>
        </p:txBody>
      </p:sp>
      <p:sp>
        <p:nvSpPr>
          <p:cNvPr id="18" name="Right Arrow 17"/>
          <p:cNvSpPr/>
          <p:nvPr/>
        </p:nvSpPr>
        <p:spPr>
          <a:xfrm rot="8017029">
            <a:off x="12388284" y="2080361"/>
            <a:ext cx="467638" cy="307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en-CA" sz="1920" kern="1200">
              <a:solidFill>
                <a:srgbClr val="FFFFFF"/>
              </a:solidFill>
              <a:latin typeface="Arial"/>
            </a:endParaRPr>
          </a:p>
        </p:txBody>
      </p:sp>
      <p:pic>
        <p:nvPicPr>
          <p:cNvPr id="3078" name="Picture 6" descr="Goal 15 - Life on land - Canada Indicators For The Sustainable Development  Goals">
            <a:extLst>
              <a:ext uri="{FF2B5EF4-FFF2-40B4-BE49-F238E27FC236}">
                <a16:creationId xmlns:a16="http://schemas.microsoft.com/office/drawing/2014/main" id="{E1D199EC-CDB5-F899-25EF-D5ECFC0CEA2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59556" y1="47111" x2="59556" y2="47111"/>
                        <a14:foregroundMark x1="66222" y1="42667" x2="66222" y2="42667"/>
                        <a14:foregroundMark x1="64000" y1="60889" x2="64000" y2="60889"/>
                        <a14:foregroundMark x1="38667" y1="73333" x2="38667" y2="73333"/>
                        <a14:foregroundMark x1="38667" y1="81333" x2="38667" y2="81333"/>
                        <a14:foregroundMark x1="38667" y1="87111" x2="38667" y2="87111"/>
                        <a14:foregroundMark x1="31556" y1="11556" x2="31556" y2="11556"/>
                        <a14:foregroundMark x1="34667" y1="24444" x2="34667" y2="24444"/>
                        <a14:foregroundMark x1="38667" y1="26222" x2="38667" y2="26222"/>
                        <a14:foregroundMark x1="43111" y1="25333" x2="43111" y2="25333"/>
                        <a14:foregroundMark x1="51556" y1="24000" x2="51556" y2="24000"/>
                        <a14:foregroundMark x1="56000" y1="24000" x2="56000" y2="24000"/>
                        <a14:foregroundMark x1="35556" y1="12000" x2="35556" y2="12000"/>
                        <a14:foregroundMark x1="38667" y1="12444" x2="38667" y2="12444"/>
                        <a14:foregroundMark x1="40889" y1="12889" x2="40889" y2="12889"/>
                      </a14:backgroundRemoval>
                    </a14:imgEffect>
                  </a14:imgLayer>
                </a14:imgProps>
              </a:ext>
              <a:ext uri="{28A0092B-C50C-407E-A947-70E740481C1C}">
                <a14:useLocalDpi xmlns:a14="http://schemas.microsoft.com/office/drawing/2010/main" val="0"/>
              </a:ext>
            </a:extLst>
          </a:blip>
          <a:srcRect/>
          <a:stretch>
            <a:fillRect/>
          </a:stretch>
        </p:blipFill>
        <p:spPr bwMode="auto">
          <a:xfrm>
            <a:off x="3405340" y="3498734"/>
            <a:ext cx="2317334" cy="23173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al 3 - Good health and well-being - Canada Indicators For The Sustainable  Development Goals">
            <a:extLst>
              <a:ext uri="{FF2B5EF4-FFF2-40B4-BE49-F238E27FC236}">
                <a16:creationId xmlns:a16="http://schemas.microsoft.com/office/drawing/2014/main" id="{25E2A103-FCA0-E9EE-F3A0-C696E2DE9D3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73933" y1="64600" x2="73933" y2="64600"/>
                        <a14:foregroundMark x1="26133" y1="13200" x2="26133" y2="13200"/>
                        <a14:foregroundMark x1="31267" y1="12667" x2="31267" y2="12667"/>
                        <a14:foregroundMark x1="36467" y1="13000" x2="36467" y2="13000"/>
                        <a14:foregroundMark x1="41733" y1="13200" x2="41733" y2="13200"/>
                        <a14:foregroundMark x1="48533" y1="13200" x2="48533" y2="13200"/>
                        <a14:foregroundMark x1="53800" y1="12533" x2="53800" y2="12533"/>
                        <a14:foregroundMark x1="57733" y1="13667" x2="57733" y2="13667"/>
                        <a14:foregroundMark x1="61867" y1="13333" x2="61867" y2="13333"/>
                        <a14:foregroundMark x1="62333" y1="14600" x2="62333" y2="14600"/>
                        <a14:foregroundMark x1="66667" y1="12533" x2="66667" y2="12533"/>
                        <a14:foregroundMark x1="69667" y1="12400" x2="69667" y2="12400"/>
                        <a14:foregroundMark x1="28867" y1="26533" x2="28867" y2="26533"/>
                        <a14:foregroundMark x1="31533" y1="23333" x2="31533" y2="23333"/>
                        <a14:foregroundMark x1="35667" y1="25067" x2="35667" y2="25067"/>
                        <a14:foregroundMark x1="43800" y1="25733" x2="43800" y2="25733"/>
                        <a14:foregroundMark x1="49800" y1="24267" x2="49800" y2="24267"/>
                        <a14:foregroundMark x1="53133" y1="24600" x2="53133" y2="24600"/>
                        <a14:foregroundMark x1="57133" y1="24600" x2="57133" y2="24600"/>
                        <a14:foregroundMark x1="61533" y1="25400" x2="61533" y2="25400"/>
                        <a14:foregroundMark x1="64133" y1="24733" x2="64133" y2="24733"/>
                        <a14:foregroundMark x1="69333" y1="24733" x2="69333" y2="24733"/>
                        <a14:foregroundMark x1="72533" y1="25400" x2="72533" y2="25400"/>
                        <a14:foregroundMark x1="72800" y1="25533" x2="72800" y2="25533"/>
                        <a14:foregroundMark x1="75400" y1="24267" x2="75400" y2="24267"/>
                        <a14:foregroundMark x1="79800" y1="25267" x2="79800" y2="25267"/>
                      </a14:backgroundRemoval>
                    </a14:imgEffect>
                  </a14:imgLayer>
                </a14:imgProps>
              </a:ext>
              <a:ext uri="{28A0092B-C50C-407E-A947-70E740481C1C}">
                <a14:useLocalDpi xmlns:a14="http://schemas.microsoft.com/office/drawing/2010/main" val="0"/>
              </a:ext>
            </a:extLst>
          </a:blip>
          <a:srcRect/>
          <a:stretch>
            <a:fillRect/>
          </a:stretch>
        </p:blipFill>
        <p:spPr bwMode="auto">
          <a:xfrm>
            <a:off x="8630675" y="3596834"/>
            <a:ext cx="2275038" cy="227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8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51844"/>
          <a:stretch/>
        </p:blipFill>
        <p:spPr>
          <a:xfrm>
            <a:off x="-9249" y="3090502"/>
            <a:ext cx="3350917" cy="34792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492" y="5970731"/>
            <a:ext cx="1630654" cy="1630654"/>
          </a:xfrm>
          <a:prstGeom prst="ellipse">
            <a:avLst/>
          </a:prstGeom>
          <a:ln w="38100">
            <a:solidFill>
              <a:schemeClr val="tx1"/>
            </a:solidFill>
          </a:ln>
        </p:spPr>
      </p:pic>
      <p:pic>
        <p:nvPicPr>
          <p:cNvPr id="8" name="Picture 7"/>
          <p:cNvPicPr>
            <a:picLocks noChangeAspect="1"/>
          </p:cNvPicPr>
          <p:nvPr/>
        </p:nvPicPr>
        <p:blipFill rotWithShape="1">
          <a:blip r:embed="rId5"/>
          <a:srcRect l="32760" r="1"/>
          <a:stretch/>
        </p:blipFill>
        <p:spPr>
          <a:xfrm>
            <a:off x="3401457" y="4529094"/>
            <a:ext cx="1509491" cy="1497841"/>
          </a:xfrm>
          <a:prstGeom prst="ellipse">
            <a:avLst/>
          </a:prstGeom>
          <a:ln w="38100">
            <a:solidFill>
              <a:schemeClr val="tx1"/>
            </a:solidFill>
          </a:ln>
        </p:spPr>
      </p:pic>
      <p:pic>
        <p:nvPicPr>
          <p:cNvPr id="16" name="Picture 15"/>
          <p:cNvPicPr>
            <a:picLocks noChangeAspect="1"/>
          </p:cNvPicPr>
          <p:nvPr/>
        </p:nvPicPr>
        <p:blipFill rotWithShape="1">
          <a:blip r:embed="rId6"/>
          <a:srcRect l="36320" t="11948" r="32771" b="46758"/>
          <a:stretch/>
        </p:blipFill>
        <p:spPr>
          <a:xfrm>
            <a:off x="242771" y="6569745"/>
            <a:ext cx="1791988" cy="1795546"/>
          </a:xfrm>
          <a:prstGeom prst="ellipse">
            <a:avLst/>
          </a:prstGeom>
          <a:ln w="38100">
            <a:solidFill>
              <a:schemeClr val="tx1"/>
            </a:solidFill>
          </a:ln>
        </p:spPr>
      </p:pic>
      <p:sp>
        <p:nvSpPr>
          <p:cNvPr id="31" name="TextBox 30"/>
          <p:cNvSpPr txBox="1"/>
          <p:nvPr/>
        </p:nvSpPr>
        <p:spPr>
          <a:xfrm>
            <a:off x="3401458" y="5014624"/>
            <a:ext cx="1509491" cy="1274195"/>
          </a:xfrm>
          <a:prstGeom prst="rect">
            <a:avLst/>
          </a:prstGeom>
          <a:noFill/>
        </p:spPr>
        <p:txBody>
          <a:bodyPr wrap="square" rtlCol="0">
            <a:spAutoFit/>
          </a:bodyPr>
          <a:lstStyle/>
          <a:p>
            <a:r>
              <a:rPr lang="en-CA" sz="3840" b="1" dirty="0">
                <a:solidFill>
                  <a:schemeClr val="bg1"/>
                </a:solidFill>
                <a:latin typeface="+mj-lt"/>
                <a:ea typeface="Avenir Book" charset="0"/>
                <a:cs typeface="Avenir Book" charset="0"/>
              </a:rPr>
              <a:t>Population</a:t>
            </a:r>
          </a:p>
        </p:txBody>
      </p:sp>
      <p:sp>
        <p:nvSpPr>
          <p:cNvPr id="32" name="TextBox 31"/>
          <p:cNvSpPr txBox="1"/>
          <p:nvPr/>
        </p:nvSpPr>
        <p:spPr>
          <a:xfrm>
            <a:off x="2306437" y="6829888"/>
            <a:ext cx="1509491" cy="1274195"/>
          </a:xfrm>
          <a:prstGeom prst="rect">
            <a:avLst/>
          </a:prstGeom>
          <a:noFill/>
        </p:spPr>
        <p:txBody>
          <a:bodyPr wrap="square" rtlCol="0">
            <a:spAutoFit/>
          </a:bodyPr>
          <a:lstStyle/>
          <a:p>
            <a:r>
              <a:rPr lang="en-CA" sz="3840" b="1" dirty="0">
                <a:solidFill>
                  <a:schemeClr val="bg1"/>
                </a:solidFill>
                <a:latin typeface="+mj-lt"/>
                <a:ea typeface="Avenir Book" charset="0"/>
                <a:cs typeface="Avenir Book" charset="0"/>
              </a:rPr>
              <a:t>Individual</a:t>
            </a:r>
          </a:p>
        </p:txBody>
      </p:sp>
      <p:sp>
        <p:nvSpPr>
          <p:cNvPr id="33" name="TextBox 32"/>
          <p:cNvSpPr txBox="1"/>
          <p:nvPr/>
        </p:nvSpPr>
        <p:spPr>
          <a:xfrm>
            <a:off x="408462" y="7131803"/>
            <a:ext cx="1509491" cy="1865126"/>
          </a:xfrm>
          <a:prstGeom prst="rect">
            <a:avLst/>
          </a:prstGeom>
          <a:noFill/>
        </p:spPr>
        <p:txBody>
          <a:bodyPr wrap="square" rtlCol="0">
            <a:spAutoFit/>
          </a:bodyPr>
          <a:lstStyle/>
          <a:p>
            <a:r>
              <a:rPr lang="en-CA" sz="3840" b="1" dirty="0">
                <a:solidFill>
                  <a:schemeClr val="bg1"/>
                </a:solidFill>
                <a:latin typeface="+mj-lt"/>
                <a:ea typeface="Avenir Book" charset="0"/>
                <a:cs typeface="Avenir Book" charset="0"/>
              </a:rPr>
              <a:t>Subcellular</a:t>
            </a:r>
          </a:p>
        </p:txBody>
      </p:sp>
      <p:cxnSp>
        <p:nvCxnSpPr>
          <p:cNvPr id="42" name="Straight Arrow Connector 41"/>
          <p:cNvCxnSpPr/>
          <p:nvPr/>
        </p:nvCxnSpPr>
        <p:spPr>
          <a:xfrm flipH="1" flipV="1">
            <a:off x="3991075" y="4071071"/>
            <a:ext cx="52252" cy="422400"/>
          </a:xfrm>
          <a:prstGeom prst="straightConnector1">
            <a:avLst/>
          </a:prstGeom>
          <a:ln w="76200">
            <a:solidFill>
              <a:srgbClr val="FFAB4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514028" y="5809360"/>
            <a:ext cx="317869" cy="322739"/>
          </a:xfrm>
          <a:prstGeom prst="straightConnector1">
            <a:avLst/>
          </a:prstGeom>
          <a:ln w="76200">
            <a:solidFill>
              <a:srgbClr val="FFAB4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934228" y="7026864"/>
            <a:ext cx="372210" cy="245715"/>
          </a:xfrm>
          <a:prstGeom prst="straightConnector1">
            <a:avLst/>
          </a:prstGeom>
          <a:ln w="76200">
            <a:solidFill>
              <a:srgbClr val="FFAB4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2558584" y="2471510"/>
            <a:ext cx="411235" cy="241449"/>
          </a:xfrm>
          <a:prstGeom prst="straightConnector1">
            <a:avLst/>
          </a:prstGeom>
          <a:ln w="76200">
            <a:solidFill>
              <a:srgbClr val="FFAB4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8963A2A-5DA2-7D4F-A647-1DD789245033}"/>
              </a:ext>
            </a:extLst>
          </p:cNvPr>
          <p:cNvSpPr/>
          <p:nvPr/>
        </p:nvSpPr>
        <p:spPr>
          <a:xfrm>
            <a:off x="7233921" y="1593375"/>
            <a:ext cx="4647314" cy="530017"/>
          </a:xfrm>
          <a:prstGeom prst="rect">
            <a:avLst/>
          </a:prstGeom>
        </p:spPr>
        <p:txBody>
          <a:bodyPr wrap="square">
            <a:spAutoFit/>
          </a:bodyPr>
          <a:lstStyle/>
          <a:p>
            <a:r>
              <a:rPr lang="en-CA" sz="2844" dirty="0">
                <a:solidFill>
                  <a:srgbClr val="4472C4"/>
                </a:solidFill>
                <a:latin typeface="Avenir Book" charset="0"/>
                <a:ea typeface="Avenir Book" charset="0"/>
                <a:cs typeface="Avenir Book" charset="0"/>
              </a:rPr>
              <a:t>mathematical models</a:t>
            </a:r>
            <a:endParaRPr lang="en-US" sz="2844" dirty="0">
              <a:solidFill>
                <a:srgbClr val="4472C4"/>
              </a:solidFill>
              <a:latin typeface="Avenir Book" charset="0"/>
              <a:ea typeface="Avenir Book" charset="0"/>
              <a:cs typeface="Avenir Book" charset="0"/>
            </a:endParaRPr>
          </a:p>
        </p:txBody>
      </p:sp>
      <p:grpSp>
        <p:nvGrpSpPr>
          <p:cNvPr id="35" name="Group 34"/>
          <p:cNvGrpSpPr/>
          <p:nvPr/>
        </p:nvGrpSpPr>
        <p:grpSpPr>
          <a:xfrm>
            <a:off x="7484982" y="2210341"/>
            <a:ext cx="3050411" cy="2701851"/>
            <a:chOff x="1763361" y="1228805"/>
            <a:chExt cx="1949133" cy="1726412"/>
          </a:xfrm>
        </p:grpSpPr>
        <p:grpSp>
          <p:nvGrpSpPr>
            <p:cNvPr id="36" name="Group 35"/>
            <p:cNvGrpSpPr/>
            <p:nvPr/>
          </p:nvGrpSpPr>
          <p:grpSpPr>
            <a:xfrm>
              <a:off x="1763361" y="1402291"/>
              <a:ext cx="1922027" cy="1222864"/>
              <a:chOff x="1800771" y="1126911"/>
              <a:chExt cx="1922027" cy="1222864"/>
            </a:xfrm>
          </p:grpSpPr>
          <p:pic>
            <p:nvPicPr>
              <p:cNvPr id="38" name="Picture 37"/>
              <p:cNvPicPr>
                <a:picLocks noChangeAspect="1"/>
              </p:cNvPicPr>
              <p:nvPr/>
            </p:nvPicPr>
            <p:blipFill>
              <a:blip r:embed="rId7"/>
              <a:stretch>
                <a:fillRect/>
              </a:stretch>
            </p:blipFill>
            <p:spPr>
              <a:xfrm>
                <a:off x="1800771" y="1778543"/>
                <a:ext cx="1922027" cy="571232"/>
              </a:xfrm>
              <a:prstGeom prst="rect">
                <a:avLst/>
              </a:prstGeom>
            </p:spPr>
          </p:pic>
          <p:pic>
            <p:nvPicPr>
              <p:cNvPr id="39" name="Picture 38"/>
              <p:cNvPicPr>
                <a:picLocks noChangeAspect="1"/>
              </p:cNvPicPr>
              <p:nvPr/>
            </p:nvPicPr>
            <p:blipFill rotWithShape="1">
              <a:blip r:embed="rId8">
                <a:duotone>
                  <a:schemeClr val="accent2">
                    <a:shade val="45000"/>
                    <a:satMod val="135000"/>
                  </a:schemeClr>
                  <a:prstClr val="white"/>
                </a:duotone>
                <a:lum bright="20000" contrast="40000"/>
                <a:extLst>
                  <a:ext uri="{28A0092B-C50C-407E-A947-70E740481C1C}">
                    <a14:useLocalDpi xmlns:a14="http://schemas.microsoft.com/office/drawing/2010/main" val="0"/>
                  </a:ext>
                </a:extLst>
              </a:blip>
              <a:srcRect l="14446" t="5449" r="3736" b="22678"/>
              <a:stretch/>
            </p:blipFill>
            <p:spPr>
              <a:xfrm>
                <a:off x="2133424" y="1126911"/>
                <a:ext cx="1355658" cy="713370"/>
              </a:xfrm>
              <a:prstGeom prst="rect">
                <a:avLst/>
              </a:prstGeom>
            </p:spPr>
          </p:pic>
        </p:grpSp>
        <p:sp>
          <p:nvSpPr>
            <p:cNvPr id="37" name="Oval 36"/>
            <p:cNvSpPr/>
            <p:nvPr/>
          </p:nvSpPr>
          <p:spPr>
            <a:xfrm>
              <a:off x="1790704" y="1228805"/>
              <a:ext cx="1921790" cy="1726412"/>
            </a:xfrm>
            <a:prstGeom prst="ellipse">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840"/>
            </a:p>
          </p:txBody>
        </p:sp>
      </p:grpSp>
      <p:pic>
        <p:nvPicPr>
          <p:cNvPr id="46" name="Picture 45"/>
          <p:cNvPicPr>
            <a:picLocks noChangeAspect="1"/>
          </p:cNvPicPr>
          <p:nvPr/>
        </p:nvPicPr>
        <p:blipFill rotWithShape="1">
          <a:blip r:embed="rId9"/>
          <a:srcRect l="7599" t="2720" r="3316" b="2247"/>
          <a:stretch/>
        </p:blipFill>
        <p:spPr>
          <a:xfrm>
            <a:off x="6019374" y="4639679"/>
            <a:ext cx="2919955" cy="2944427"/>
          </a:xfrm>
          <a:prstGeom prst="ellipse">
            <a:avLst/>
          </a:prstGeom>
          <a:ln w="38100">
            <a:solidFill>
              <a:srgbClr val="92D050"/>
            </a:solidFill>
          </a:ln>
        </p:spPr>
      </p:pic>
      <p:sp>
        <p:nvSpPr>
          <p:cNvPr id="48" name="Rectangle 47">
            <a:extLst>
              <a:ext uri="{FF2B5EF4-FFF2-40B4-BE49-F238E27FC236}">
                <a16:creationId xmlns:a16="http://schemas.microsoft.com/office/drawing/2014/main" id="{A8963A2A-5DA2-7D4F-A647-1DD789245033}"/>
              </a:ext>
            </a:extLst>
          </p:cNvPr>
          <p:cNvSpPr/>
          <p:nvPr/>
        </p:nvSpPr>
        <p:spPr>
          <a:xfrm>
            <a:off x="9649020" y="7669861"/>
            <a:ext cx="3641439" cy="530017"/>
          </a:xfrm>
          <a:prstGeom prst="rect">
            <a:avLst/>
          </a:prstGeom>
        </p:spPr>
        <p:txBody>
          <a:bodyPr wrap="square">
            <a:spAutoFit/>
          </a:bodyPr>
          <a:lstStyle/>
          <a:p>
            <a:r>
              <a:rPr lang="en-CA" sz="2844">
                <a:solidFill>
                  <a:srgbClr val="4472C4"/>
                </a:solidFill>
                <a:latin typeface="Avenir Book" charset="0"/>
                <a:ea typeface="Avenir Book" charset="0"/>
                <a:cs typeface="Avenir Book" charset="0"/>
              </a:rPr>
              <a:t>experiments</a:t>
            </a:r>
            <a:endParaRPr lang="en-US" sz="2844" dirty="0">
              <a:solidFill>
                <a:srgbClr val="4472C4"/>
              </a:solidFill>
              <a:latin typeface="Avenir Book" charset="0"/>
              <a:ea typeface="Avenir Book" charset="0"/>
              <a:cs typeface="Avenir Book" charset="0"/>
            </a:endParaRPr>
          </a:p>
        </p:txBody>
      </p:sp>
      <p:sp>
        <p:nvSpPr>
          <p:cNvPr id="49" name="Rectangle 48">
            <a:extLst>
              <a:ext uri="{FF2B5EF4-FFF2-40B4-BE49-F238E27FC236}">
                <a16:creationId xmlns:a16="http://schemas.microsoft.com/office/drawing/2014/main" id="{A8963A2A-5DA2-7D4F-A647-1DD789245033}"/>
              </a:ext>
            </a:extLst>
          </p:cNvPr>
          <p:cNvSpPr/>
          <p:nvPr/>
        </p:nvSpPr>
        <p:spPr>
          <a:xfrm>
            <a:off x="6060683" y="7582196"/>
            <a:ext cx="2949505" cy="967701"/>
          </a:xfrm>
          <a:prstGeom prst="rect">
            <a:avLst/>
          </a:prstGeom>
        </p:spPr>
        <p:txBody>
          <a:bodyPr wrap="square">
            <a:spAutoFit/>
          </a:bodyPr>
          <a:lstStyle/>
          <a:p>
            <a:r>
              <a:rPr lang="en-CA" sz="2844" dirty="0">
                <a:solidFill>
                  <a:srgbClr val="4472C4"/>
                </a:solidFill>
                <a:latin typeface="Avenir Book" charset="0"/>
                <a:ea typeface="Avenir Book" charset="0"/>
                <a:cs typeface="Avenir Book" charset="0"/>
              </a:rPr>
              <a:t>data science &amp; synthesis </a:t>
            </a:r>
            <a:endParaRPr lang="en-US" sz="2844" dirty="0">
              <a:solidFill>
                <a:srgbClr val="4472C4"/>
              </a:solidFill>
              <a:latin typeface="Avenir Book" charset="0"/>
              <a:ea typeface="Avenir Book" charset="0"/>
              <a:cs typeface="Avenir Book" charset="0"/>
            </a:endParaRPr>
          </a:p>
        </p:txBody>
      </p:sp>
      <p:grpSp>
        <p:nvGrpSpPr>
          <p:cNvPr id="9" name="Group 8"/>
          <p:cNvGrpSpPr/>
          <p:nvPr/>
        </p:nvGrpSpPr>
        <p:grpSpPr>
          <a:xfrm>
            <a:off x="742300" y="1547217"/>
            <a:ext cx="3966654" cy="2975399"/>
            <a:chOff x="695906" y="307515"/>
            <a:chExt cx="3718738" cy="2789437"/>
          </a:xfrm>
        </p:grpSpPr>
        <p:grpSp>
          <p:nvGrpSpPr>
            <p:cNvPr id="52" name="Group 51"/>
            <p:cNvGrpSpPr/>
            <p:nvPr/>
          </p:nvGrpSpPr>
          <p:grpSpPr>
            <a:xfrm>
              <a:off x="695906" y="307515"/>
              <a:ext cx="3718738" cy="2789437"/>
              <a:chOff x="695906" y="307515"/>
              <a:chExt cx="3718738" cy="2789437"/>
            </a:xfrm>
          </p:grpSpPr>
          <p:pic>
            <p:nvPicPr>
              <p:cNvPr id="53" name="Picture 52"/>
              <p:cNvPicPr>
                <a:picLocks noChangeAspect="1"/>
              </p:cNvPicPr>
              <p:nvPr/>
            </p:nvPicPr>
            <p:blipFill rotWithShape="1">
              <a:blip r:embed="rId10">
                <a:extLst>
                  <a:ext uri="{28A0092B-C50C-407E-A947-70E740481C1C}">
                    <a14:useLocalDpi xmlns:a14="http://schemas.microsoft.com/office/drawing/2010/main" val="0"/>
                  </a:ext>
                </a:extLst>
              </a:blip>
              <a:srcRect l="9256" r="16919" b="9991"/>
              <a:stretch/>
            </p:blipFill>
            <p:spPr>
              <a:xfrm>
                <a:off x="2723597" y="1365719"/>
                <a:ext cx="1467064" cy="1470141"/>
              </a:xfrm>
              <a:prstGeom prst="ellipse">
                <a:avLst/>
              </a:prstGeom>
              <a:ln w="38100">
                <a:solidFill>
                  <a:schemeClr val="tx1"/>
                </a:solidFill>
              </a:ln>
            </p:spPr>
          </p:pic>
          <p:pic>
            <p:nvPicPr>
              <p:cNvPr id="54" name="Picture 53"/>
              <p:cNvPicPr>
                <a:picLocks noChangeAspect="1"/>
              </p:cNvPicPr>
              <p:nvPr/>
            </p:nvPicPr>
            <p:blipFill rotWithShape="1">
              <a:blip r:embed="rId11">
                <a:extLst>
                  <a:ext uri="{28A0092B-C50C-407E-A947-70E740481C1C}">
                    <a14:useLocalDpi xmlns:a14="http://schemas.microsoft.com/office/drawing/2010/main" val="0"/>
                  </a:ext>
                </a:extLst>
              </a:blip>
              <a:srcRect t="19834" b="14446"/>
              <a:stretch/>
            </p:blipFill>
            <p:spPr>
              <a:xfrm>
                <a:off x="695906" y="307515"/>
                <a:ext cx="1540965" cy="1521937"/>
              </a:xfrm>
              <a:prstGeom prst="ellipse">
                <a:avLst/>
              </a:prstGeom>
              <a:ln w="38100">
                <a:solidFill>
                  <a:schemeClr val="tx1"/>
                </a:solidFill>
              </a:ln>
            </p:spPr>
          </p:pic>
          <p:sp>
            <p:nvSpPr>
              <p:cNvPr id="55" name="TextBox 54"/>
              <p:cNvSpPr txBox="1"/>
              <p:nvPr/>
            </p:nvSpPr>
            <p:spPr>
              <a:xfrm>
                <a:off x="2740223" y="1902394"/>
                <a:ext cx="1674421" cy="1194558"/>
              </a:xfrm>
              <a:prstGeom prst="rect">
                <a:avLst/>
              </a:prstGeom>
              <a:noFill/>
            </p:spPr>
            <p:txBody>
              <a:bodyPr wrap="square" rtlCol="0">
                <a:spAutoFit/>
              </a:bodyPr>
              <a:lstStyle/>
              <a:p>
                <a:r>
                  <a:rPr lang="en-CA" sz="3840" b="1" dirty="0">
                    <a:solidFill>
                      <a:schemeClr val="bg1"/>
                    </a:solidFill>
                    <a:latin typeface="+mj-lt"/>
                    <a:ea typeface="Avenir Book" charset="0"/>
                    <a:cs typeface="Avenir Book" charset="0"/>
                  </a:rPr>
                  <a:t>Community</a:t>
                </a:r>
              </a:p>
            </p:txBody>
          </p:sp>
        </p:grpSp>
        <p:sp>
          <p:nvSpPr>
            <p:cNvPr id="56" name="TextBox 55"/>
            <p:cNvSpPr txBox="1"/>
            <p:nvPr/>
          </p:nvSpPr>
          <p:spPr>
            <a:xfrm>
              <a:off x="695906" y="707765"/>
              <a:ext cx="1540966" cy="2302554"/>
            </a:xfrm>
            <a:prstGeom prst="rect">
              <a:avLst/>
            </a:prstGeom>
            <a:solidFill>
              <a:srgbClr val="FFFDFF">
                <a:alpha val="65882"/>
              </a:srgbClr>
            </a:solidFill>
          </p:spPr>
          <p:txBody>
            <a:bodyPr wrap="square" rtlCol="0">
              <a:spAutoFit/>
            </a:bodyPr>
            <a:lstStyle/>
            <a:p>
              <a:pPr algn="ctr"/>
              <a:r>
                <a:rPr lang="en-CA" sz="3840" b="1" dirty="0"/>
                <a:t>Human well-being</a:t>
              </a:r>
            </a:p>
          </p:txBody>
        </p:sp>
      </p:grpSp>
      <p:pic>
        <p:nvPicPr>
          <p:cNvPr id="2" name="Picture 1">
            <a:extLst>
              <a:ext uri="{FF2B5EF4-FFF2-40B4-BE49-F238E27FC236}">
                <a16:creationId xmlns:a16="http://schemas.microsoft.com/office/drawing/2014/main" id="{8D169088-9F22-8307-08E9-FF4691DA1C2E}"/>
              </a:ext>
            </a:extLst>
          </p:cNvPr>
          <p:cNvPicPr>
            <a:picLocks noChangeAspect="1"/>
          </p:cNvPicPr>
          <p:nvPr/>
        </p:nvPicPr>
        <p:blipFill rotWithShape="1">
          <a:blip r:embed="rId12">
            <a:extLst>
              <a:ext uri="{28A0092B-C50C-407E-A947-70E740481C1C}">
                <a14:useLocalDpi xmlns:a14="http://schemas.microsoft.com/office/drawing/2010/main" val="0"/>
              </a:ext>
            </a:extLst>
          </a:blip>
          <a:srcRect r="19765"/>
          <a:stretch/>
        </p:blipFill>
        <p:spPr>
          <a:xfrm>
            <a:off x="9200253" y="4748644"/>
            <a:ext cx="2890412" cy="2701850"/>
          </a:xfrm>
          <a:prstGeom prst="ellipse">
            <a:avLst/>
          </a:prstGeom>
          <a:ln w="57150">
            <a:solidFill>
              <a:srgbClr val="00B0F0"/>
            </a:solidFill>
          </a:ln>
        </p:spPr>
      </p:pic>
    </p:spTree>
    <p:extLst>
      <p:ext uri="{BB962C8B-B14F-4D97-AF65-F5344CB8AC3E}">
        <p14:creationId xmlns:p14="http://schemas.microsoft.com/office/powerpoint/2010/main" val="2235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8" grpId="0"/>
      <p:bldP spid="4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946</Words>
  <Application>Microsoft Macintosh PowerPoint</Application>
  <PresentationFormat>Custom</PresentationFormat>
  <Paragraphs>108</Paragraphs>
  <Slides>24</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Avenir Book</vt:lpstr>
      <vt:lpstr>Calibri</vt:lpstr>
      <vt:lpstr>Gill Sans</vt:lpstr>
      <vt:lpstr>Helvetica</vt:lpstr>
      <vt:lpstr>Helvetica Light</vt:lpstr>
      <vt:lpstr>Helvetica Neue</vt:lpstr>
      <vt:lpstr>White</vt:lpstr>
      <vt:lpstr>simple-light-2</vt:lpstr>
      <vt:lpstr>Biol4110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this course is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Joey Bernhardt</cp:lastModifiedBy>
  <cp:revision>3</cp:revision>
  <dcterms:modified xsi:type="dcterms:W3CDTF">2024-09-05T16:42:16Z</dcterms:modified>
</cp:coreProperties>
</file>